
<file path=[Content_Types].xml><?xml version="1.0" encoding="utf-8"?>
<Types xmlns="http://schemas.openxmlformats.org/package/2006/content-types">
  <Default Extension="bin" ContentType="application/vnd.openxmlformats-officedocument.oleObject"/>
  <Default Extension="jpg" ContentType="image/pn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5" r:id="rId5"/>
    <p:sldId id="277" r:id="rId6"/>
    <p:sldId id="261" r:id="rId7"/>
    <p:sldId id="262" r:id="rId8"/>
    <p:sldId id="293" r:id="rId9"/>
    <p:sldId id="287" r:id="rId10"/>
    <p:sldId id="286" r:id="rId11"/>
    <p:sldId id="295" r:id="rId12"/>
    <p:sldId id="294" r:id="rId13"/>
    <p:sldId id="278" r:id="rId14"/>
    <p:sldId id="260" r:id="rId15"/>
    <p:sldId id="291" r:id="rId16"/>
    <p:sldId id="296" r:id="rId17"/>
    <p:sldId id="289"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BFAD"/>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58"/>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1/7/2023</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E">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3744A1FD-A0F1-401C-BB06-4ACCF6AA058F}"/>
              </a:ext>
            </a:extLst>
          </p:cNvPr>
          <p:cNvSpPr/>
          <p:nvPr userDrawn="1"/>
        </p:nvSpPr>
        <p:spPr>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5899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69174"/>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1206"/>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1561310622"/>
      </p:ext>
    </p:extLst>
  </p:cSld>
  <p:clrMapOvr>
    <a:masterClrMapping/>
  </p:clrMapOvr>
  <p:extLst>
    <p:ext uri="{DCECCB84-F9BA-43D5-87BE-67443E8EF086}">
      <p15:sldGuideLst xmlns:p15="http://schemas.microsoft.com/office/powerpoint/2012/main">
        <p15:guide id="1" orient="horz" pos="20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a:extLst>
              <a:ext uri="{FF2B5EF4-FFF2-40B4-BE49-F238E27FC236}">
                <a16:creationId xmlns:a16="http://schemas.microsoft.com/office/drawing/2014/main" id="{51CF84FA-944B-434D-A8DD-F5D8A6BD7F12}"/>
              </a:ext>
            </a:extLst>
          </p:cNvPr>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a:extLst>
              <a:ext uri="{FF2B5EF4-FFF2-40B4-BE49-F238E27FC236}">
                <a16:creationId xmlns:a16="http://schemas.microsoft.com/office/drawing/2014/main" id="{F07B788A-B491-4062-8710-AC0B5654D443}"/>
              </a:ext>
            </a:extLst>
          </p:cNvPr>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9" name="Date Placeholder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a:lstStyle/>
          <a:p>
            <a:endParaRPr lang="en-US" dirty="0"/>
          </a:p>
        </p:txBody>
      </p:sp>
      <p:sp>
        <p:nvSpPr>
          <p:cNvPr id="20" name="Footer Placeholder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6" name="Slide Number Placeholder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dirty="0"/>
              <a:t>7/1/20XX</a:t>
            </a:r>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63" r:id="rId11"/>
    <p:sldLayoutId id="2147483679" r:id="rId12"/>
    <p:sldLayoutId id="2147483677" r:id="rId13"/>
    <p:sldLayoutId id="2147483672" r:id="rId14"/>
    <p:sldLayoutId id="2147483652" r:id="rId15"/>
    <p:sldLayoutId id="2147483653" r:id="rId16"/>
    <p:sldLayoutId id="2147483650" r:id="rId17"/>
    <p:sldLayoutId id="2147483654" r:id="rId18"/>
    <p:sldLayoutId id="2147483674" r:id="rId19"/>
    <p:sldLayoutId id="2147483676" r:id="rId20"/>
    <p:sldLayoutId id="2147483673" r:id="rId21"/>
    <p:sldLayoutId id="2147483675"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4296066" y="5461687"/>
            <a:ext cx="3253825" cy="1277857"/>
          </a:xfrm>
        </p:spPr>
        <p:txBody>
          <a:bodyPr/>
          <a:lstStyle/>
          <a:p>
            <a:r>
              <a:rPr lang="en-US" b="1" dirty="0"/>
              <a:t>attacks</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6902119" y="3242119"/>
            <a:ext cx="1598515" cy="1681163"/>
          </a:xfrm>
        </p:spPr>
        <p:txBody>
          <a:bodyPr/>
          <a:lstStyle/>
          <a:p>
            <a:r>
              <a:rPr lang="en-US" dirty="0"/>
              <a:t>R</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2603263" y="1260176"/>
            <a:ext cx="1253665" cy="1681163"/>
          </a:xfrm>
        </p:spPr>
        <p:txBody>
          <a:bodyPr/>
          <a:lstStyle/>
          <a:p>
            <a:r>
              <a:rPr lang="en-US" dirty="0"/>
              <a:t>Y</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1170311" y="419594"/>
            <a:ext cx="1253665" cy="1681163"/>
          </a:xfrm>
        </p:spPr>
        <p:txBody>
          <a:bodyPr/>
          <a:lstStyle/>
          <a:p>
            <a:r>
              <a:rPr lang="en-US" dirty="0"/>
              <a:t>C</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4036215" y="1925613"/>
            <a:ext cx="1253665" cy="1681163"/>
          </a:xfrm>
        </p:spPr>
        <p:txBody>
          <a:bodyPr/>
          <a:lstStyle/>
          <a:p>
            <a:r>
              <a:rPr lang="en-US" dirty="0"/>
              <a:t>B</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4012266" y="2386392"/>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63534" y="6458514"/>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17">
            <a:extLst>
              <a:ext uri="{FF2B5EF4-FFF2-40B4-BE49-F238E27FC236}">
                <a16:creationId xmlns:a16="http://schemas.microsoft.com/office/drawing/2014/main" id="{BE899D67-0B04-908A-5814-FF7B9A5E3C2B}"/>
              </a:ext>
            </a:extLst>
          </p:cNvPr>
          <p:cNvSpPr txBox="1">
            <a:spLocks/>
          </p:cNvSpPr>
          <p:nvPr/>
        </p:nvSpPr>
        <p:spPr>
          <a:xfrm>
            <a:off x="5469167" y="2588418"/>
            <a:ext cx="1253665" cy="16811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t>
            </a:r>
          </a:p>
        </p:txBody>
      </p:sp>
      <p:cxnSp>
        <p:nvCxnSpPr>
          <p:cNvPr id="5" name="Straight Connector 4">
            <a:extLst>
              <a:ext uri="{FF2B5EF4-FFF2-40B4-BE49-F238E27FC236}">
                <a16:creationId xmlns:a16="http://schemas.microsoft.com/office/drawing/2014/main" id="{2AD1F78A-423D-8E5F-47AF-77A46F46FFB3}"/>
              </a:ext>
              <a:ext uri="{C183D7F6-B498-43B3-948B-1728B52AA6E4}">
                <adec:decorative xmlns:adec="http://schemas.microsoft.com/office/drawing/2017/decorative" val="1"/>
              </a:ext>
            </a:extLst>
          </p:cNvPr>
          <p:cNvCxnSpPr>
            <a:cxnSpLocks/>
          </p:cNvCxnSpPr>
          <p:nvPr/>
        </p:nvCxnSpPr>
        <p:spPr>
          <a:xfrm>
            <a:off x="6765058" y="3428999"/>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1C482C9-FCC3-D94C-D8CC-3F25421DD40C}"/>
              </a:ext>
              <a:ext uri="{C183D7F6-B498-43B3-948B-1728B52AA6E4}">
                <adec:decorative xmlns:adec="http://schemas.microsoft.com/office/drawing/2017/decorative" val="1"/>
              </a:ext>
            </a:extLst>
          </p:cNvPr>
          <p:cNvCxnSpPr>
            <a:cxnSpLocks/>
          </p:cNvCxnSpPr>
          <p:nvPr/>
        </p:nvCxnSpPr>
        <p:spPr>
          <a:xfrm>
            <a:off x="5406394" y="3080806"/>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71021" y="1576912"/>
            <a:ext cx="11895150" cy="4882101"/>
          </a:xfrm>
        </p:spPr>
        <p:txBody>
          <a:bodyPr>
            <a:noAutofit/>
          </a:bodyPr>
          <a:lstStyle/>
          <a:p>
            <a:r>
              <a:rPr lang="en-ZA" sz="2400" b="1" cap="none" dirty="0">
                <a:latin typeface="Calibri" panose="020F0502020204030204" pitchFamily="34" charset="0"/>
                <a:cs typeface="Calibri" panose="020F0502020204030204" pitchFamily="34" charset="0"/>
              </a:rPr>
              <a:t>                                                                     </a:t>
            </a:r>
            <a:r>
              <a:rPr lang="en-ZA" sz="3200" b="1" cap="none" dirty="0">
                <a:latin typeface="Calibri" panose="020F0502020204030204" pitchFamily="34" charset="0"/>
                <a:cs typeface="Calibri" panose="020F0502020204030204" pitchFamily="34" charset="0"/>
              </a:rPr>
              <a:t>First Step</a:t>
            </a:r>
            <a:br>
              <a:rPr lang="en-ZA" sz="3200" b="1" cap="none" dirty="0">
                <a:latin typeface="Calibri" panose="020F0502020204030204" pitchFamily="34" charset="0"/>
                <a:cs typeface="Calibri" panose="020F0502020204030204" pitchFamily="34" charset="0"/>
              </a:rPr>
            </a:br>
            <a:br>
              <a:rPr lang="en-ZA" sz="3200" b="1" cap="none" dirty="0">
                <a:latin typeface="Calibri" panose="020F0502020204030204" pitchFamily="34" charset="0"/>
                <a:cs typeface="Calibri" panose="020F0502020204030204" pitchFamily="34" charset="0"/>
              </a:rPr>
            </a:br>
            <a:r>
              <a:rPr lang="en-ZA" sz="3200" b="1" cap="none" dirty="0">
                <a:latin typeface="Calibri" panose="020F0502020204030204" pitchFamily="34" charset="0"/>
                <a:cs typeface="Calibri" panose="020F0502020204030204" pitchFamily="34" charset="0"/>
              </a:rPr>
              <a:t>.</a:t>
            </a:r>
            <a:r>
              <a:rPr lang="en-ZA" b="1" cap="none" dirty="0">
                <a:latin typeface="Calibri" panose="020F0502020204030204" pitchFamily="34" charset="0"/>
                <a:cs typeface="Calibri" panose="020F0502020204030204" pitchFamily="34" charset="0"/>
              </a:rPr>
              <a:t>We make Ransomware with the terminal commander tool using python </a:t>
            </a:r>
            <a:br>
              <a:rPr lang="en-ZA" b="1" cap="none" dirty="0">
                <a:latin typeface="Calibri" panose="020F0502020204030204" pitchFamily="34" charset="0"/>
                <a:cs typeface="Calibri" panose="020F0502020204030204" pitchFamily="34" charset="0"/>
              </a:rPr>
            </a:br>
            <a:br>
              <a:rPr lang="en-ZA" b="1" cap="none" dirty="0">
                <a:latin typeface="Calibri" panose="020F0502020204030204" pitchFamily="34" charset="0"/>
                <a:cs typeface="Calibri" panose="020F0502020204030204" pitchFamily="34" charset="0"/>
              </a:rPr>
            </a:br>
            <a:r>
              <a:rPr lang="en-ZA" b="1" cap="none" dirty="0">
                <a:latin typeface="Calibri" panose="020F0502020204030204" pitchFamily="34" charset="0"/>
                <a:cs typeface="Calibri" panose="020F0502020204030204" pitchFamily="34" charset="0"/>
              </a:rPr>
              <a:t>used Library: </a:t>
            </a:r>
            <a:br>
              <a:rPr lang="en-ZA" b="1" cap="none" dirty="0">
                <a:latin typeface="Calibri" panose="020F0502020204030204" pitchFamily="34" charset="0"/>
                <a:cs typeface="Calibri" panose="020F0502020204030204" pitchFamily="34" charset="0"/>
              </a:rPr>
            </a:br>
            <a:r>
              <a:rPr lang="en-ZA" sz="8000" b="1" cap="none" dirty="0">
                <a:latin typeface="Calibri" panose="020F0502020204030204" pitchFamily="34" charset="0"/>
                <a:cs typeface="Calibri" panose="020F0502020204030204" pitchFamily="34" charset="0"/>
              </a:rPr>
              <a:t>.</a:t>
            </a:r>
            <a:r>
              <a:rPr lang="en-ZA" sz="2400" b="1" cap="none" dirty="0">
                <a:latin typeface="Calibri" panose="020F0502020204030204" pitchFamily="34" charset="0"/>
                <a:cs typeface="Calibri" panose="020F0502020204030204" pitchFamily="34" charset="0"/>
              </a:rPr>
              <a:t>cryptography</a:t>
            </a:r>
            <a:r>
              <a:rPr lang="en-ZA" b="1" cap="none" dirty="0">
                <a:latin typeface="Calibri" panose="020F0502020204030204" pitchFamily="34" charset="0"/>
                <a:cs typeface="Calibri" panose="020F0502020204030204" pitchFamily="34" charset="0"/>
              </a:rPr>
              <a:t> – os - system,name – fernet –webbrowser - time - tkinter</a:t>
            </a:r>
            <a:br>
              <a:rPr lang="en-ZA" b="1" cap="none" dirty="0">
                <a:latin typeface="Calibri" panose="020F0502020204030204" pitchFamily="34" charset="0"/>
                <a:cs typeface="Calibri" panose="020F0502020204030204" pitchFamily="34" charset="0"/>
              </a:rPr>
            </a:br>
            <a:br>
              <a:rPr lang="en-ZA" b="1" cap="none" dirty="0">
                <a:latin typeface="Calibri" panose="020F0502020204030204" pitchFamily="34" charset="0"/>
                <a:cs typeface="Calibri" panose="020F0502020204030204" pitchFamily="34" charset="0"/>
              </a:rPr>
            </a:br>
            <a:r>
              <a:rPr lang="en-US" sz="2800" b="1" cap="none" dirty="0">
                <a:solidFill>
                  <a:srgbClr val="4BBFAD"/>
                </a:solidFill>
              </a:rPr>
              <a:t>After that, we call a method and use the Fernet Algorithm  </a:t>
            </a:r>
            <a:br>
              <a:rPr lang="en-US" sz="2800" b="1" cap="none" dirty="0">
                <a:solidFill>
                  <a:srgbClr val="4BBFAD"/>
                </a:solidFill>
              </a:rPr>
            </a:br>
            <a:r>
              <a:rPr lang="en-US" sz="2800" b="1" cap="none" dirty="0">
                <a:solidFill>
                  <a:srgbClr val="4BBFAD"/>
                </a:solidFill>
              </a:rPr>
              <a:t>to Encode all files  </a:t>
            </a:r>
            <a:r>
              <a:rPr lang="en-US" b="1" cap="none" dirty="0">
                <a:solidFill>
                  <a:srgbClr val="4BBFAD"/>
                </a:solidFill>
              </a:rPr>
              <a:t>in the same directory (prefer system files)</a:t>
            </a:r>
            <a:br>
              <a:rPr lang="en-US" b="1" cap="none" dirty="0">
                <a:solidFill>
                  <a:srgbClr val="4BBFAD"/>
                </a:solidFill>
              </a:rPr>
            </a:br>
            <a:r>
              <a:rPr lang="en-US" b="1" cap="none" dirty="0">
                <a:solidFill>
                  <a:srgbClr val="4BBFAD"/>
                </a:solidFill>
              </a:rPr>
              <a:t>and another method to Decode all encrypted files </a:t>
            </a:r>
            <a:br>
              <a:rPr lang="en-US" b="1" cap="none" dirty="0">
                <a:solidFill>
                  <a:srgbClr val="4BBFAD"/>
                </a:solidFill>
              </a:rPr>
            </a:br>
            <a:r>
              <a:rPr lang="en-US" b="1" cap="none" dirty="0">
                <a:solidFill>
                  <a:srgbClr val="4BBFAD"/>
                </a:solidFill>
              </a:rPr>
              <a:t>while The victim has The key </a:t>
            </a:r>
            <a:br>
              <a:rPr lang="en-US" b="1" cap="none" dirty="0">
                <a:solidFill>
                  <a:srgbClr val="4BBFAD"/>
                </a:solidFill>
              </a:rPr>
            </a:br>
            <a:br>
              <a:rPr lang="en-US" b="1" cap="none" dirty="0">
                <a:solidFill>
                  <a:srgbClr val="4BBFAD"/>
                </a:solidFill>
              </a:rPr>
            </a:br>
            <a:br>
              <a:rPr lang="en-US" sz="2800" b="1" dirty="0">
                <a:solidFill>
                  <a:srgbClr val="4BBFAD"/>
                </a:solidFill>
              </a:rPr>
            </a:br>
            <a:br>
              <a:rPr lang="en-ZA" b="1" cap="none" dirty="0">
                <a:latin typeface="Calibri" panose="020F0502020204030204" pitchFamily="34" charset="0"/>
                <a:cs typeface="Calibri" panose="020F0502020204030204" pitchFamily="34" charset="0"/>
              </a:rPr>
            </a:br>
            <a:br>
              <a:rPr lang="en-ZA" b="1" cap="none" dirty="0">
                <a:latin typeface="Calibri" panose="020F0502020204030204" pitchFamily="34" charset="0"/>
                <a:cs typeface="Calibri" panose="020F0502020204030204" pitchFamily="34" charset="0"/>
              </a:rPr>
            </a:br>
            <a:br>
              <a:rPr lang="en-ZA" b="1" cap="none" dirty="0">
                <a:latin typeface="Calibri" panose="020F0502020204030204" pitchFamily="34" charset="0"/>
                <a:cs typeface="Calibri" panose="020F0502020204030204" pitchFamily="34" charset="0"/>
              </a:rPr>
            </a:br>
            <a:br>
              <a:rPr lang="en-ZA" sz="3200" b="1" cap="none" dirty="0">
                <a:latin typeface="Calibri" panose="020F0502020204030204" pitchFamily="34" charset="0"/>
                <a:cs typeface="Calibri" panose="020F0502020204030204" pitchFamily="34" charset="0"/>
              </a:rPr>
            </a:br>
            <a:endParaRPr lang="en-ZA" sz="2000" b="1" cap="none" dirty="0">
              <a:latin typeface="Calibri" panose="020F0502020204030204" pitchFamily="34" charset="0"/>
              <a:cs typeface="Calibri" panose="020F0502020204030204" pitchFamily="34" charset="0"/>
            </a:endParaRPr>
          </a:p>
        </p:txBody>
      </p:sp>
      <p:sp>
        <p:nvSpPr>
          <p:cNvPr id="11" name="Date Placeholder 10">
            <a:extLst>
              <a:ext uri="{FF2B5EF4-FFF2-40B4-BE49-F238E27FC236}">
                <a16:creationId xmlns:a16="http://schemas.microsoft.com/office/drawing/2014/main" id="{B4C05DEF-58BE-478D-BC6C-655338652023}"/>
              </a:ext>
            </a:extLst>
          </p:cNvPr>
          <p:cNvSpPr>
            <a:spLocks noGrp="1"/>
          </p:cNvSpPr>
          <p:nvPr>
            <p:ph type="dt" sz="half" idx="20"/>
          </p:nvPr>
        </p:nvSpPr>
        <p:spPr>
          <a:xfrm>
            <a:off x="838200" y="6356350"/>
            <a:ext cx="2743200" cy="365125"/>
          </a:xfrm>
        </p:spPr>
        <p:txBody>
          <a:bodyPr/>
          <a:lstStyle/>
          <a:p>
            <a:r>
              <a:rPr lang="en-US" b="1" dirty="0"/>
              <a:t>4/1/2023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4038600" y="6276451"/>
            <a:ext cx="4114800" cy="365125"/>
          </a:xfrm>
        </p:spPr>
        <p:txBody>
          <a:bodyPr/>
          <a:lstStyle/>
          <a:p>
            <a:r>
              <a:rPr lang="en-ZA" b="1" dirty="0"/>
              <a:t>Step (1)</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b="1" smtClean="0"/>
              <a:pPr/>
              <a:t>10</a:t>
            </a:fld>
            <a:endParaRPr lang="en-ZA" b="1" dirty="0"/>
          </a:p>
        </p:txBody>
      </p:sp>
      <p:pic>
        <p:nvPicPr>
          <p:cNvPr id="34" name="Picture Placeholder 11" descr="Microscope outline">
            <a:extLst>
              <a:ext uri="{FF2B5EF4-FFF2-40B4-BE49-F238E27FC236}">
                <a16:creationId xmlns:a16="http://schemas.microsoft.com/office/drawing/2014/main" id="{FEF52950-2336-8BF5-2386-CFAD5E473EB4}"/>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734856" y="2699369"/>
            <a:ext cx="1459262" cy="1459262"/>
          </a:xfrm>
          <a:noFill/>
          <a:ln w="95250" cap="sq" cmpd="sng" algn="ctr">
            <a:noFill/>
            <a:prstDash val="solid"/>
            <a:miter lim="800000"/>
          </a:ln>
          <a:effectLst/>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8A0B9-4C2A-42B2-9399-ED220400110D}"/>
              </a:ext>
            </a:extLst>
          </p:cNvPr>
          <p:cNvSpPr>
            <a:spLocks noGrp="1"/>
          </p:cNvSpPr>
          <p:nvPr>
            <p:ph type="dt" sz="half" idx="10"/>
          </p:nvPr>
        </p:nvSpPr>
        <p:spPr>
          <a:xfrm>
            <a:off x="838200" y="6356350"/>
            <a:ext cx="2743200" cy="365125"/>
          </a:xfrm>
        </p:spPr>
        <p:txBody>
          <a:bodyPr/>
          <a:lstStyle/>
          <a:p>
            <a:r>
              <a:rPr lang="en-US" b="1" dirty="0"/>
              <a:t>4/1/2023</a:t>
            </a:r>
          </a:p>
        </p:txBody>
      </p:sp>
      <p:sp>
        <p:nvSpPr>
          <p:cNvPr id="3" name="Footer Placeholder 2">
            <a:extLst>
              <a:ext uri="{FF2B5EF4-FFF2-40B4-BE49-F238E27FC236}">
                <a16:creationId xmlns:a16="http://schemas.microsoft.com/office/drawing/2014/main" id="{DD28E509-ADE7-47F4-9F1D-FB64FAB53819}"/>
              </a:ext>
            </a:extLst>
          </p:cNvPr>
          <p:cNvSpPr>
            <a:spLocks noGrp="1"/>
          </p:cNvSpPr>
          <p:nvPr>
            <p:ph type="ftr" sz="quarter" idx="11"/>
          </p:nvPr>
        </p:nvSpPr>
        <p:spPr>
          <a:xfrm>
            <a:off x="4038600" y="6356350"/>
            <a:ext cx="4114800" cy="365125"/>
          </a:xfrm>
        </p:spPr>
        <p:txBody>
          <a:bodyPr/>
          <a:lstStyle/>
          <a:p>
            <a:r>
              <a:rPr lang="en-US" b="1" dirty="0"/>
              <a:t>Step (3)</a:t>
            </a:r>
          </a:p>
        </p:txBody>
      </p:sp>
      <p:sp>
        <p:nvSpPr>
          <p:cNvPr id="4" name="Slide Number Placeholder 3">
            <a:extLst>
              <a:ext uri="{FF2B5EF4-FFF2-40B4-BE49-F238E27FC236}">
                <a16:creationId xmlns:a16="http://schemas.microsoft.com/office/drawing/2014/main" id="{5F37D86F-5C0C-4683-9BBC-4038FCC9AAAA}"/>
              </a:ext>
            </a:extLst>
          </p:cNvPr>
          <p:cNvSpPr>
            <a:spLocks noGrp="1"/>
          </p:cNvSpPr>
          <p:nvPr>
            <p:ph type="sldNum" sz="quarter" idx="12"/>
          </p:nvPr>
        </p:nvSpPr>
        <p:spPr>
          <a:xfrm>
            <a:off x="8610600" y="6356350"/>
            <a:ext cx="2743200" cy="365125"/>
          </a:xfrm>
        </p:spPr>
        <p:txBody>
          <a:bodyPr/>
          <a:lstStyle/>
          <a:p>
            <a:fld id="{9FF96520-E4CE-4EAD-8ABF-1D2297D6B3AA}" type="slidenum">
              <a:rPr lang="en-US" b="1" smtClean="0"/>
              <a:pPr/>
              <a:t>11</a:t>
            </a:fld>
            <a:endParaRPr lang="en-US" b="1" dirty="0"/>
          </a:p>
        </p:txBody>
      </p:sp>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0" y="216749"/>
            <a:ext cx="12192000" cy="2610035"/>
          </a:xfrm>
        </p:spPr>
        <p:txBody>
          <a:bodyPr>
            <a:normAutofit fontScale="90000"/>
          </a:bodyPr>
          <a:lstStyle/>
          <a:p>
            <a:pPr algn="ctr">
              <a:lnSpc>
                <a:spcPct val="150000"/>
              </a:lnSpc>
            </a:pPr>
            <a:r>
              <a:rPr lang="en-US" sz="3200" b="1" dirty="0"/>
              <a:t>Hide and seek </a:t>
            </a:r>
            <a:br>
              <a:rPr lang="en-US" sz="3600" b="1" dirty="0"/>
            </a:br>
            <a:r>
              <a:rPr lang="en-US" sz="2400" b="1" cap="none" dirty="0"/>
              <a:t>For sure we will hide the ransomware in other program files, so we make a fake calculator program, attach ransomware inside it, and encode the program… </a:t>
            </a:r>
            <a:br>
              <a:rPr lang="en-US" sz="2400" b="1" cap="none" dirty="0"/>
            </a:br>
            <a:br>
              <a:rPr lang="en-US" sz="2400" b="1" cap="none" dirty="0"/>
            </a:br>
            <a:r>
              <a:rPr lang="en-US" sz="2400" b="1" cap="none" dirty="0"/>
              <a:t>here are some screenshots of the code :</a:t>
            </a:r>
            <a:br>
              <a:rPr lang="en-US" sz="2400" b="1" dirty="0"/>
            </a:br>
            <a:r>
              <a:rPr lang="en-US" sz="2400" b="1" dirty="0"/>
              <a:t> </a:t>
            </a:r>
          </a:p>
        </p:txBody>
      </p:sp>
      <p:pic>
        <p:nvPicPr>
          <p:cNvPr id="8" name="Picture 7" descr="Text">
            <a:extLst>
              <a:ext uri="{FF2B5EF4-FFF2-40B4-BE49-F238E27FC236}">
                <a16:creationId xmlns:a16="http://schemas.microsoft.com/office/drawing/2014/main" id="{3577401A-AF81-054D-BE9B-048658A4F58A}"/>
              </a:ext>
            </a:extLst>
          </p:cNvPr>
          <p:cNvPicPr>
            <a:picLocks noChangeAspect="1"/>
          </p:cNvPicPr>
          <p:nvPr/>
        </p:nvPicPr>
        <p:blipFill>
          <a:blip r:embed="rId2"/>
          <a:stretch>
            <a:fillRect/>
          </a:stretch>
        </p:blipFill>
        <p:spPr>
          <a:xfrm>
            <a:off x="0" y="2723745"/>
            <a:ext cx="5854708" cy="4134255"/>
          </a:xfrm>
          <a:prstGeom prst="rect">
            <a:avLst/>
          </a:prstGeom>
        </p:spPr>
      </p:pic>
      <p:pic>
        <p:nvPicPr>
          <p:cNvPr id="12" name="Picture 11" descr="Calendar&#10;&#10;Description automatically generated">
            <a:extLst>
              <a:ext uri="{FF2B5EF4-FFF2-40B4-BE49-F238E27FC236}">
                <a16:creationId xmlns:a16="http://schemas.microsoft.com/office/drawing/2014/main" id="{219F8899-657D-2CDB-7D00-97C55699CD70}"/>
              </a:ext>
            </a:extLst>
          </p:cNvPr>
          <p:cNvPicPr>
            <a:picLocks noChangeAspect="1"/>
          </p:cNvPicPr>
          <p:nvPr/>
        </p:nvPicPr>
        <p:blipFill>
          <a:blip r:embed="rId3"/>
          <a:stretch>
            <a:fillRect/>
          </a:stretch>
        </p:blipFill>
        <p:spPr>
          <a:xfrm>
            <a:off x="8416294" y="2855744"/>
            <a:ext cx="2743200" cy="3831022"/>
          </a:xfrm>
          <a:prstGeom prst="rect">
            <a:avLst/>
          </a:prstGeom>
        </p:spPr>
      </p:pic>
    </p:spTree>
    <p:extLst>
      <p:ext uri="{BB962C8B-B14F-4D97-AF65-F5344CB8AC3E}">
        <p14:creationId xmlns:p14="http://schemas.microsoft.com/office/powerpoint/2010/main" val="56699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B19BD1C-075E-A74F-B379-737B98CAF054}"/>
              </a:ext>
            </a:extLst>
          </p:cNvPr>
          <p:cNvSpPr>
            <a:spLocks noGrp="1"/>
          </p:cNvSpPr>
          <p:nvPr>
            <p:ph type="body" sz="quarter" idx="13"/>
          </p:nvPr>
        </p:nvSpPr>
        <p:spPr>
          <a:xfrm>
            <a:off x="8125268" y="1893335"/>
            <a:ext cx="3560425" cy="365125"/>
          </a:xfrm>
        </p:spPr>
        <p:txBody>
          <a:bodyPr vert="horz" lIns="0" tIns="45720" rIns="91440" bIns="45720" rtlCol="0" anchor="t">
            <a:normAutofit/>
          </a:bodyPr>
          <a:lstStyle/>
          <a:p>
            <a:r>
              <a:rPr lang="en-US" b="1" dirty="0"/>
              <a:t>Data encoded!</a:t>
            </a:r>
          </a:p>
        </p:txBody>
      </p:sp>
      <p:sp>
        <p:nvSpPr>
          <p:cNvPr id="9" name="Date Placeholder 8">
            <a:extLst>
              <a:ext uri="{FF2B5EF4-FFF2-40B4-BE49-F238E27FC236}">
                <a16:creationId xmlns:a16="http://schemas.microsoft.com/office/drawing/2014/main" id="{170A38C9-2298-46BC-99F7-046518774692}"/>
              </a:ext>
            </a:extLst>
          </p:cNvPr>
          <p:cNvSpPr>
            <a:spLocks noGrp="1"/>
          </p:cNvSpPr>
          <p:nvPr>
            <p:ph type="dt" sz="half" idx="20"/>
          </p:nvPr>
        </p:nvSpPr>
        <p:spPr>
          <a:xfrm>
            <a:off x="838200" y="6356350"/>
            <a:ext cx="2743200" cy="365125"/>
          </a:xfrm>
        </p:spPr>
        <p:txBody>
          <a:bodyPr/>
          <a:lstStyle/>
          <a:p>
            <a:r>
              <a:rPr lang="en-US" b="1" dirty="0"/>
              <a:t>4/1/2023</a:t>
            </a:r>
          </a:p>
        </p:txBody>
      </p:sp>
      <p:sp>
        <p:nvSpPr>
          <p:cNvPr id="10" name="Footer Placeholder 9">
            <a:extLst>
              <a:ext uri="{FF2B5EF4-FFF2-40B4-BE49-F238E27FC236}">
                <a16:creationId xmlns:a16="http://schemas.microsoft.com/office/drawing/2014/main" id="{0A1E09EC-39FF-4EB8-8F0B-AA0BB813F0A6}"/>
              </a:ext>
            </a:extLst>
          </p:cNvPr>
          <p:cNvSpPr>
            <a:spLocks noGrp="1"/>
          </p:cNvSpPr>
          <p:nvPr>
            <p:ph type="ftr" sz="quarter" idx="21"/>
          </p:nvPr>
        </p:nvSpPr>
        <p:spPr>
          <a:xfrm>
            <a:off x="4038600" y="6356350"/>
            <a:ext cx="4114800" cy="365125"/>
          </a:xfrm>
        </p:spPr>
        <p:txBody>
          <a:bodyPr/>
          <a:lstStyle/>
          <a:p>
            <a:r>
              <a:rPr lang="en-US" b="1" dirty="0"/>
              <a:t>Step (4)</a:t>
            </a:r>
          </a:p>
        </p:txBody>
      </p:sp>
      <p:sp>
        <p:nvSpPr>
          <p:cNvPr id="11" name="Slide Number Placeholder 10">
            <a:extLst>
              <a:ext uri="{FF2B5EF4-FFF2-40B4-BE49-F238E27FC236}">
                <a16:creationId xmlns:a16="http://schemas.microsoft.com/office/drawing/2014/main" id="{E874D5FC-7122-4EA9-A7AA-BA3F9A46DF3E}"/>
              </a:ext>
            </a:extLst>
          </p:cNvPr>
          <p:cNvSpPr>
            <a:spLocks noGrp="1"/>
          </p:cNvSpPr>
          <p:nvPr>
            <p:ph type="sldNum" sz="quarter" idx="22"/>
          </p:nvPr>
        </p:nvSpPr>
        <p:spPr>
          <a:xfrm>
            <a:off x="8610600" y="6356350"/>
            <a:ext cx="2743200" cy="365125"/>
          </a:xfrm>
        </p:spPr>
        <p:txBody>
          <a:bodyPr/>
          <a:lstStyle/>
          <a:p>
            <a:fld id="{B5CEABB6-07DC-46E8-9B57-56EC44A396E5}" type="slidenum">
              <a:rPr lang="en-US" b="1" smtClean="0"/>
              <a:pPr/>
              <a:t>12</a:t>
            </a:fld>
            <a:endParaRPr lang="en-US" b="1" dirty="0"/>
          </a:p>
        </p:txBody>
      </p:sp>
      <p:sp>
        <p:nvSpPr>
          <p:cNvPr id="32" name="Text Placeholder 4">
            <a:extLst>
              <a:ext uri="{FF2B5EF4-FFF2-40B4-BE49-F238E27FC236}">
                <a16:creationId xmlns:a16="http://schemas.microsoft.com/office/drawing/2014/main" id="{559B810C-73DF-B44C-80E1-083E2F3B7C58}"/>
              </a:ext>
            </a:extLst>
          </p:cNvPr>
          <p:cNvSpPr>
            <a:spLocks noGrp="1"/>
          </p:cNvSpPr>
          <p:nvPr>
            <p:ph type="body" sz="quarter" idx="23"/>
          </p:nvPr>
        </p:nvSpPr>
        <p:spPr>
          <a:xfrm>
            <a:off x="6854758" y="3189380"/>
            <a:ext cx="3295186" cy="320381"/>
          </a:xfrm>
        </p:spPr>
        <p:txBody>
          <a:bodyPr/>
          <a:lstStyle/>
          <a:p>
            <a:r>
              <a:rPr lang="en-US" b="1" dirty="0"/>
              <a:t>Attack Succussed!</a:t>
            </a:r>
          </a:p>
        </p:txBody>
      </p:sp>
      <p:sp>
        <p:nvSpPr>
          <p:cNvPr id="34" name="Text Placeholder 6">
            <a:extLst>
              <a:ext uri="{FF2B5EF4-FFF2-40B4-BE49-F238E27FC236}">
                <a16:creationId xmlns:a16="http://schemas.microsoft.com/office/drawing/2014/main" id="{D1DAC95E-B0DB-8B46-B628-F1B5520F05CD}"/>
              </a:ext>
            </a:extLst>
          </p:cNvPr>
          <p:cNvSpPr>
            <a:spLocks noGrp="1"/>
          </p:cNvSpPr>
          <p:nvPr>
            <p:ph type="body" sz="quarter" idx="25"/>
          </p:nvPr>
        </p:nvSpPr>
        <p:spPr>
          <a:xfrm>
            <a:off x="5672327" y="4832381"/>
            <a:ext cx="4214074" cy="320381"/>
          </a:xfrm>
        </p:spPr>
        <p:txBody>
          <a:bodyPr/>
          <a:lstStyle/>
          <a:p>
            <a:r>
              <a:rPr lang="en-US" b="1" dirty="0"/>
              <a:t>No virus scanner can catch it!</a:t>
            </a:r>
          </a:p>
        </p:txBody>
      </p:sp>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0" y="312825"/>
            <a:ext cx="8189844" cy="3636350"/>
          </a:xfrm>
        </p:spPr>
        <p:txBody>
          <a:bodyPr>
            <a:normAutofit/>
          </a:bodyPr>
          <a:lstStyle/>
          <a:p>
            <a:r>
              <a:rPr lang="en-ZA" sz="2400" b="1" dirty="0"/>
              <a:t>The last step visit the website and pay 150$ </a:t>
            </a:r>
            <a:br>
              <a:rPr lang="en-ZA" sz="2400" b="1" dirty="0"/>
            </a:br>
            <a:r>
              <a:rPr lang="en-ZA" sz="2400" b="1" dirty="0"/>
              <a:t>after checking the amount from PayPal</a:t>
            </a:r>
            <a:br>
              <a:rPr lang="en-ZA" sz="2400" b="1" dirty="0"/>
            </a:br>
            <a:r>
              <a:rPr lang="en-ZA" sz="2400" b="1" dirty="0"/>
              <a:t>you will get your key and decode the files</a:t>
            </a:r>
            <a:br>
              <a:rPr lang="en-ZA" sz="2400" b="1" dirty="0"/>
            </a:br>
            <a:endParaRPr lang="en-ZA" sz="2400" b="1" dirty="0"/>
          </a:p>
        </p:txBody>
      </p:sp>
    </p:spTree>
    <p:extLst>
      <p:ext uri="{BB962C8B-B14F-4D97-AF65-F5344CB8AC3E}">
        <p14:creationId xmlns:p14="http://schemas.microsoft.com/office/powerpoint/2010/main" val="37356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5982342" y="1255206"/>
            <a:ext cx="4778071" cy="924808"/>
          </a:xfrm>
        </p:spPr>
        <p:txBody>
          <a:bodyPr/>
          <a:lstStyle/>
          <a:p>
            <a:r>
              <a:rPr lang="en-ZA" b="1" dirty="0"/>
              <a:t>Ransomware python code</a:t>
            </a:r>
          </a:p>
        </p:txBody>
      </p:sp>
      <p:sp>
        <p:nvSpPr>
          <p:cNvPr id="18" name="Date Placeholder 17">
            <a:extLst>
              <a:ext uri="{FF2B5EF4-FFF2-40B4-BE49-F238E27FC236}">
                <a16:creationId xmlns:a16="http://schemas.microsoft.com/office/drawing/2014/main" id="{204F2788-A549-4606-823A-C92CBBB1C084}"/>
              </a:ext>
            </a:extLst>
          </p:cNvPr>
          <p:cNvSpPr>
            <a:spLocks noGrp="1"/>
          </p:cNvSpPr>
          <p:nvPr>
            <p:ph type="dt" sz="half" idx="10"/>
          </p:nvPr>
        </p:nvSpPr>
        <p:spPr>
          <a:xfrm>
            <a:off x="838200" y="6356350"/>
            <a:ext cx="2743200" cy="365125"/>
          </a:xfrm>
        </p:spPr>
        <p:txBody>
          <a:bodyPr/>
          <a:lstStyle/>
          <a:p>
            <a:r>
              <a:rPr lang="en-US" b="1" dirty="0"/>
              <a:t>4/1/2023</a:t>
            </a:r>
          </a:p>
        </p:txBody>
      </p:sp>
      <p:sp>
        <p:nvSpPr>
          <p:cNvPr id="19" name="Footer Placeholder 18">
            <a:extLst>
              <a:ext uri="{FF2B5EF4-FFF2-40B4-BE49-F238E27FC236}">
                <a16:creationId xmlns:a16="http://schemas.microsoft.com/office/drawing/2014/main" id="{89B3FF9D-418C-420B-A25C-234C4E3D0094}"/>
              </a:ext>
            </a:extLst>
          </p:cNvPr>
          <p:cNvSpPr>
            <a:spLocks noGrp="1"/>
          </p:cNvSpPr>
          <p:nvPr>
            <p:ph type="ftr" sz="quarter" idx="11"/>
          </p:nvPr>
        </p:nvSpPr>
        <p:spPr>
          <a:xfrm>
            <a:off x="4038600" y="6356350"/>
            <a:ext cx="4114800" cy="365125"/>
          </a:xfrm>
        </p:spPr>
        <p:txBody>
          <a:bodyPr/>
          <a:lstStyle/>
          <a:p>
            <a:r>
              <a:rPr lang="en-US" b="1" dirty="0"/>
              <a:t>Clear screen code</a:t>
            </a:r>
          </a:p>
        </p:txBody>
      </p:sp>
      <p:sp>
        <p:nvSpPr>
          <p:cNvPr id="20" name="Slide Number Placeholder 19">
            <a:extLst>
              <a:ext uri="{FF2B5EF4-FFF2-40B4-BE49-F238E27FC236}">
                <a16:creationId xmlns:a16="http://schemas.microsoft.com/office/drawing/2014/main" id="{D5E2A87B-0EA4-4713-9221-35871F26434E}"/>
              </a:ext>
            </a:extLst>
          </p:cNvPr>
          <p:cNvSpPr>
            <a:spLocks noGrp="1"/>
          </p:cNvSpPr>
          <p:nvPr>
            <p:ph type="sldNum" sz="quarter" idx="12"/>
          </p:nvPr>
        </p:nvSpPr>
        <p:spPr>
          <a:xfrm>
            <a:off x="8610600" y="6356350"/>
            <a:ext cx="2743200" cy="365125"/>
          </a:xfrm>
        </p:spPr>
        <p:txBody>
          <a:bodyPr/>
          <a:lstStyle/>
          <a:p>
            <a:fld id="{9FF96520-E4CE-4EAD-8ABF-1D2297D6B3AA}" type="slidenum">
              <a:rPr lang="en-US" b="1" smtClean="0"/>
              <a:pPr/>
              <a:t>13</a:t>
            </a:fld>
            <a:endParaRPr lang="en-US" b="1" dirty="0"/>
          </a:p>
        </p:txBody>
      </p:sp>
      <p:graphicFrame>
        <p:nvGraphicFramePr>
          <p:cNvPr id="2" name="Object 1">
            <a:extLst>
              <a:ext uri="{FF2B5EF4-FFF2-40B4-BE49-F238E27FC236}">
                <a16:creationId xmlns:a16="http://schemas.microsoft.com/office/drawing/2014/main" id="{FA69464B-52FD-CE2D-3063-92F475A8120F}"/>
              </a:ext>
            </a:extLst>
          </p:cNvPr>
          <p:cNvGraphicFramePr>
            <a:graphicFrameLocks noChangeAspect="1"/>
          </p:cNvGraphicFramePr>
          <p:nvPr>
            <p:extLst>
              <p:ext uri="{D42A27DB-BD31-4B8C-83A1-F6EECF244321}">
                <p14:modId xmlns:p14="http://schemas.microsoft.com/office/powerpoint/2010/main" val="4126787487"/>
              </p:ext>
            </p:extLst>
          </p:nvPr>
        </p:nvGraphicFramePr>
        <p:xfrm>
          <a:off x="6647668" y="2501201"/>
          <a:ext cx="3323183" cy="2312974"/>
        </p:xfrm>
        <a:graphic>
          <a:graphicData uri="http://schemas.openxmlformats.org/presentationml/2006/ole">
            <mc:AlternateContent xmlns:mc="http://schemas.openxmlformats.org/markup-compatibility/2006">
              <mc:Choice xmlns:v="urn:schemas-microsoft-com:vml" Requires="v">
                <p:oleObj name="Packager Shell Object" showAsIcon="1" r:id="rId2" imgW="632160" imgH="439560" progId="Package">
                  <p:embed/>
                </p:oleObj>
              </mc:Choice>
              <mc:Fallback>
                <p:oleObj name="Packager Shell Object" showAsIcon="1" r:id="rId2" imgW="632160" imgH="439560" progId="Package">
                  <p:embed/>
                  <p:pic>
                    <p:nvPicPr>
                      <p:cNvPr id="0" name=""/>
                      <p:cNvPicPr/>
                      <p:nvPr/>
                    </p:nvPicPr>
                    <p:blipFill>
                      <a:blip r:embed="rId3"/>
                      <a:stretch>
                        <a:fillRect/>
                      </a:stretch>
                    </p:blipFill>
                    <p:spPr>
                      <a:xfrm>
                        <a:off x="6647668" y="2501201"/>
                        <a:ext cx="3323183" cy="2312974"/>
                      </a:xfrm>
                      <a:prstGeom prst="rect">
                        <a:avLst/>
                      </a:prstGeom>
                    </p:spPr>
                  </p:pic>
                </p:oleObj>
              </mc:Fallback>
            </mc:AlternateContent>
          </a:graphicData>
        </a:graphic>
      </p:graphicFrame>
    </p:spTree>
    <p:extLst>
      <p:ext uri="{BB962C8B-B14F-4D97-AF65-F5344CB8AC3E}">
        <p14:creationId xmlns:p14="http://schemas.microsoft.com/office/powerpoint/2010/main" val="144813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221564" y="1601453"/>
            <a:ext cx="4778071" cy="924808"/>
          </a:xfrm>
        </p:spPr>
        <p:txBody>
          <a:bodyPr/>
          <a:lstStyle/>
          <a:p>
            <a:r>
              <a:rPr lang="en-ZA" b="1" dirty="0"/>
              <a:t>Clear screen python code</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8"/>
          </p:nvPr>
        </p:nvSpPr>
        <p:spPr>
          <a:xfrm>
            <a:off x="6575729" y="2526261"/>
            <a:ext cx="5263763" cy="3365656"/>
          </a:xfrm>
        </p:spPr>
        <p:txBody>
          <a:bodyPr>
            <a:normAutofit/>
          </a:bodyPr>
          <a:lstStyle/>
          <a:p>
            <a:r>
              <a:rPr lang="en-US" sz="1800" b="1" dirty="0">
                <a:solidFill>
                  <a:schemeClr val="bg1">
                    <a:lumMod val="25000"/>
                    <a:lumOff val="75000"/>
                  </a:schemeClr>
                </a:solidFill>
                <a:latin typeface="gg sans"/>
              </a:rPr>
              <a:t># In CMD, type python and hit enter.</a:t>
            </a:r>
          </a:p>
          <a:p>
            <a:r>
              <a:rPr lang="en-US" sz="1800" b="1" dirty="0">
                <a:solidFill>
                  <a:schemeClr val="bg1">
                    <a:lumMod val="25000"/>
                    <a:lumOff val="75000"/>
                  </a:schemeClr>
                </a:solidFill>
                <a:latin typeface="gg sans"/>
              </a:rPr>
              <a:t>&gt;&gt;&gt; </a:t>
            </a:r>
            <a:r>
              <a:rPr lang="en-US" sz="1800" b="1" i="0" dirty="0">
                <a:solidFill>
                  <a:schemeClr val="bg1">
                    <a:lumMod val="25000"/>
                    <a:lumOff val="75000"/>
                  </a:schemeClr>
                </a:solidFill>
                <a:effectLst/>
                <a:latin typeface="gg sans"/>
              </a:rPr>
              <a:t>import os </a:t>
            </a:r>
          </a:p>
          <a:p>
            <a:r>
              <a:rPr lang="en-US" sz="1800" b="1" i="0" dirty="0">
                <a:solidFill>
                  <a:schemeClr val="bg1">
                    <a:lumMod val="25000"/>
                    <a:lumOff val="75000"/>
                  </a:schemeClr>
                </a:solidFill>
                <a:effectLst/>
                <a:latin typeface="gg sans"/>
              </a:rPr>
              <a:t>&gt;&gt;&gt; from time import sleep </a:t>
            </a:r>
          </a:p>
          <a:p>
            <a:r>
              <a:rPr lang="en-US" sz="1800" b="1" i="0" dirty="0">
                <a:solidFill>
                  <a:schemeClr val="bg1">
                    <a:lumMod val="25000"/>
                    <a:lumOff val="75000"/>
                  </a:schemeClr>
                </a:solidFill>
                <a:effectLst/>
                <a:latin typeface="gg sans"/>
              </a:rPr>
              <a:t>&gt;&gt;&gt; print("Screen will now be cleared in 10 Seconds") </a:t>
            </a:r>
          </a:p>
          <a:p>
            <a:r>
              <a:rPr lang="en-US" sz="1800" b="1" i="0" dirty="0">
                <a:solidFill>
                  <a:schemeClr val="bg1">
                    <a:lumMod val="25000"/>
                    <a:lumOff val="75000"/>
                  </a:schemeClr>
                </a:solidFill>
                <a:effectLst/>
                <a:latin typeface="gg sans"/>
              </a:rPr>
              <a:t>&gt;&gt;&gt; sleep(10)   # This is timer</a:t>
            </a:r>
          </a:p>
          <a:p>
            <a:r>
              <a:rPr lang="en-US" sz="1800" b="1" dirty="0">
                <a:solidFill>
                  <a:schemeClr val="bg1">
                    <a:lumMod val="25000"/>
                    <a:lumOff val="75000"/>
                  </a:schemeClr>
                </a:solidFill>
                <a:latin typeface="gg sans"/>
              </a:rPr>
              <a:t>&gt;&gt;&gt; </a:t>
            </a:r>
            <a:r>
              <a:rPr lang="en-US" sz="1800" b="1" i="0" dirty="0">
                <a:solidFill>
                  <a:schemeClr val="bg1">
                    <a:lumMod val="25000"/>
                    <a:lumOff val="75000"/>
                  </a:schemeClr>
                </a:solidFill>
                <a:effectLst/>
                <a:latin typeface="gg sans"/>
              </a:rPr>
              <a:t>os.system('cls’)   # Start clear screen</a:t>
            </a:r>
            <a:endParaRPr lang="en-ZA" sz="1800" b="1" dirty="0">
              <a:solidFill>
                <a:schemeClr val="bg1">
                  <a:lumMod val="25000"/>
                  <a:lumOff val="75000"/>
                </a:schemeClr>
              </a:solidFill>
            </a:endParaRPr>
          </a:p>
        </p:txBody>
      </p:sp>
      <p:sp>
        <p:nvSpPr>
          <p:cNvPr id="18" name="Date Placeholder 17">
            <a:extLst>
              <a:ext uri="{FF2B5EF4-FFF2-40B4-BE49-F238E27FC236}">
                <a16:creationId xmlns:a16="http://schemas.microsoft.com/office/drawing/2014/main" id="{204F2788-A549-4606-823A-C92CBBB1C084}"/>
              </a:ext>
            </a:extLst>
          </p:cNvPr>
          <p:cNvSpPr>
            <a:spLocks noGrp="1"/>
          </p:cNvSpPr>
          <p:nvPr>
            <p:ph type="dt" sz="half" idx="10"/>
          </p:nvPr>
        </p:nvSpPr>
        <p:spPr>
          <a:xfrm>
            <a:off x="838200" y="6356350"/>
            <a:ext cx="2743200" cy="365125"/>
          </a:xfrm>
        </p:spPr>
        <p:txBody>
          <a:bodyPr/>
          <a:lstStyle/>
          <a:p>
            <a:r>
              <a:rPr lang="en-US" b="1" dirty="0"/>
              <a:t>4/1/2023</a:t>
            </a:r>
          </a:p>
        </p:txBody>
      </p:sp>
      <p:sp>
        <p:nvSpPr>
          <p:cNvPr id="19" name="Footer Placeholder 18">
            <a:extLst>
              <a:ext uri="{FF2B5EF4-FFF2-40B4-BE49-F238E27FC236}">
                <a16:creationId xmlns:a16="http://schemas.microsoft.com/office/drawing/2014/main" id="{89B3FF9D-418C-420B-A25C-234C4E3D0094}"/>
              </a:ext>
            </a:extLst>
          </p:cNvPr>
          <p:cNvSpPr>
            <a:spLocks noGrp="1"/>
          </p:cNvSpPr>
          <p:nvPr>
            <p:ph type="ftr" sz="quarter" idx="11"/>
          </p:nvPr>
        </p:nvSpPr>
        <p:spPr>
          <a:xfrm>
            <a:off x="4038600" y="6356350"/>
            <a:ext cx="4114800" cy="365125"/>
          </a:xfrm>
        </p:spPr>
        <p:txBody>
          <a:bodyPr/>
          <a:lstStyle/>
          <a:p>
            <a:r>
              <a:rPr lang="en-US" b="1" dirty="0"/>
              <a:t>Clear screen code</a:t>
            </a:r>
          </a:p>
        </p:txBody>
      </p:sp>
      <p:sp>
        <p:nvSpPr>
          <p:cNvPr id="20" name="Slide Number Placeholder 19">
            <a:extLst>
              <a:ext uri="{FF2B5EF4-FFF2-40B4-BE49-F238E27FC236}">
                <a16:creationId xmlns:a16="http://schemas.microsoft.com/office/drawing/2014/main" id="{D5E2A87B-0EA4-4713-9221-35871F26434E}"/>
              </a:ext>
            </a:extLst>
          </p:cNvPr>
          <p:cNvSpPr>
            <a:spLocks noGrp="1"/>
          </p:cNvSpPr>
          <p:nvPr>
            <p:ph type="sldNum" sz="quarter" idx="12"/>
          </p:nvPr>
        </p:nvSpPr>
        <p:spPr>
          <a:xfrm>
            <a:off x="8610600" y="6356350"/>
            <a:ext cx="2743200" cy="365125"/>
          </a:xfrm>
        </p:spPr>
        <p:txBody>
          <a:bodyPr/>
          <a:lstStyle/>
          <a:p>
            <a:fld id="{9FF96520-E4CE-4EAD-8ABF-1D2297D6B3AA}" type="slidenum">
              <a:rPr lang="en-US" b="1" smtClean="0"/>
              <a:pPr/>
              <a:t>14</a:t>
            </a:fld>
            <a:endParaRPr lang="en-US" b="1" dirty="0"/>
          </a:p>
        </p:txBody>
      </p:sp>
    </p:spTree>
    <p:extLst>
      <p:ext uri="{BB962C8B-B14F-4D97-AF65-F5344CB8AC3E}">
        <p14:creationId xmlns:p14="http://schemas.microsoft.com/office/powerpoint/2010/main" val="247724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0" y="-8150"/>
            <a:ext cx="5555640" cy="6874299"/>
          </a:xfrm>
        </p:spPr>
      </p:pic>
      <p:sp>
        <p:nvSpPr>
          <p:cNvPr id="4" name="Text Placeholder 3">
            <a:extLst>
              <a:ext uri="{FF2B5EF4-FFF2-40B4-BE49-F238E27FC236}">
                <a16:creationId xmlns:a16="http://schemas.microsoft.com/office/drawing/2014/main" id="{8F84C8A3-BFE6-44FA-B04F-1AE7E2151B3D}"/>
              </a:ext>
            </a:extLst>
          </p:cNvPr>
          <p:cNvSpPr>
            <a:spLocks noGrp="1"/>
          </p:cNvSpPr>
          <p:nvPr>
            <p:ph type="body" sz="quarter" idx="15"/>
          </p:nvPr>
        </p:nvSpPr>
        <p:spPr>
          <a:xfrm>
            <a:off x="3405560" y="4330798"/>
            <a:ext cx="2310968" cy="470424"/>
          </a:xfrm>
        </p:spPr>
        <p:txBody>
          <a:bodyPr>
            <a:noAutofit/>
          </a:bodyPr>
          <a:lstStyle/>
          <a:p>
            <a:r>
              <a:rPr lang="en-US" sz="2400" b="1" dirty="0"/>
              <a:t>Zaid Dbies</a:t>
            </a:r>
          </a:p>
        </p:txBody>
      </p:sp>
      <p:sp>
        <p:nvSpPr>
          <p:cNvPr id="6" name="Text Placeholder 5">
            <a:extLst>
              <a:ext uri="{FF2B5EF4-FFF2-40B4-BE49-F238E27FC236}">
                <a16:creationId xmlns:a16="http://schemas.microsoft.com/office/drawing/2014/main" id="{ED21F17E-3711-4948-8F8C-9D77E89C60B5}"/>
              </a:ext>
            </a:extLst>
          </p:cNvPr>
          <p:cNvSpPr>
            <a:spLocks noGrp="1"/>
          </p:cNvSpPr>
          <p:nvPr>
            <p:ph type="body" sz="quarter" idx="24"/>
          </p:nvPr>
        </p:nvSpPr>
        <p:spPr>
          <a:xfrm>
            <a:off x="3383851" y="5264881"/>
            <a:ext cx="4649720" cy="470424"/>
          </a:xfrm>
        </p:spPr>
        <p:txBody>
          <a:bodyPr>
            <a:noAutofit/>
          </a:bodyPr>
          <a:lstStyle/>
          <a:p>
            <a:r>
              <a:rPr lang="en-US" sz="2400" b="1" dirty="0"/>
              <a:t>Mohammad Alkhateeb</a:t>
            </a:r>
          </a:p>
        </p:txBody>
      </p:sp>
      <p:sp>
        <p:nvSpPr>
          <p:cNvPr id="8" name="Text Placeholder 7">
            <a:extLst>
              <a:ext uri="{FF2B5EF4-FFF2-40B4-BE49-F238E27FC236}">
                <a16:creationId xmlns:a16="http://schemas.microsoft.com/office/drawing/2014/main" id="{EF903324-E706-4B0F-AAA4-EE70028E865B}"/>
              </a:ext>
            </a:extLst>
          </p:cNvPr>
          <p:cNvSpPr>
            <a:spLocks noGrp="1"/>
          </p:cNvSpPr>
          <p:nvPr>
            <p:ph type="body" sz="quarter" idx="26"/>
          </p:nvPr>
        </p:nvSpPr>
        <p:spPr>
          <a:xfrm>
            <a:off x="3405560" y="4852940"/>
            <a:ext cx="3230802" cy="470424"/>
          </a:xfrm>
        </p:spPr>
        <p:txBody>
          <a:bodyPr>
            <a:normAutofit fontScale="25000" lnSpcReduction="20000"/>
          </a:bodyPr>
          <a:lstStyle/>
          <a:p>
            <a:r>
              <a:rPr lang="en-US" sz="9600" b="1" dirty="0"/>
              <a:t>Ibrahim Aldajani</a:t>
            </a:r>
          </a:p>
          <a:p>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311704" y="3292071"/>
            <a:ext cx="3907972" cy="555171"/>
          </a:xfrm>
        </p:spPr>
        <p:txBody>
          <a:bodyPr/>
          <a:lstStyle/>
          <a:p>
            <a:r>
              <a:rPr lang="en-US" b="1" dirty="0"/>
              <a:t>The End</a:t>
            </a:r>
          </a:p>
        </p:txBody>
      </p:sp>
    </p:spTree>
    <p:extLst>
      <p:ext uri="{BB962C8B-B14F-4D97-AF65-F5344CB8AC3E}">
        <p14:creationId xmlns:p14="http://schemas.microsoft.com/office/powerpoint/2010/main" val="254683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99456" y="3257550"/>
            <a:ext cx="4116600" cy="392099"/>
          </a:xfrm>
        </p:spPr>
        <p:txBody>
          <a:bodyPr/>
          <a:lstStyle/>
          <a:p>
            <a:r>
              <a:rPr lang="en-ZA" b="1" dirty="0"/>
              <a:t>What is cyber attack ?</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4017327"/>
            <a:ext cx="5293393" cy="1971344"/>
          </a:xfrm>
        </p:spPr>
        <p:txBody>
          <a:bodyPr vert="horz" lIns="0" tIns="45720" rIns="91440" bIns="45720" rtlCol="0" anchor="t">
            <a:noAutofit/>
          </a:bodyPr>
          <a:lstStyle/>
          <a:p>
            <a:r>
              <a:rPr lang="en-US" sz="1400" b="1" i="0" dirty="0">
                <a:solidFill>
                  <a:schemeClr val="bg1">
                    <a:lumMod val="25000"/>
                    <a:lumOff val="75000"/>
                  </a:schemeClr>
                </a:solidFill>
                <a:effectLst/>
                <a:latin typeface="DIN"/>
              </a:rPr>
              <a:t>A cyber attack is an assault launched by cybercriminals using one or more computers against a single or multiple computers or networks. A cyber attack can maliciously disable computers, steal data, or use a breached computer as a launch point for other attacks. Cybercriminals use a variety of methods to launch a cyber attack, including malware, phishing, ransomware, denial of service, among other methods.</a:t>
            </a:r>
            <a:endParaRPr lang="en-US" sz="1400" b="1" dirty="0">
              <a:solidFill>
                <a:schemeClr val="bg1">
                  <a:lumMod val="25000"/>
                  <a:lumOff val="75000"/>
                </a:schemeClr>
              </a:solidFill>
            </a:endParaRPr>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624840" cy="365125"/>
          </a:xfrm>
        </p:spPr>
        <p:txBody>
          <a:bodyPr/>
          <a:lstStyle/>
          <a:p>
            <a:r>
              <a:rPr lang="en-US" b="1" dirty="0"/>
              <a:t>4/1/2023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b="1" dirty="0"/>
              <a:t>Introduction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b="1" smtClean="0">
                <a:solidFill>
                  <a:schemeClr val="bg1">
                    <a:lumMod val="50000"/>
                    <a:lumOff val="50000"/>
                  </a:schemeClr>
                </a:solidFill>
              </a:rPr>
              <a:pPr/>
              <a:t>2</a:t>
            </a:fld>
            <a:endParaRPr lang="en-ZA" b="1" dirty="0">
              <a:solidFill>
                <a:schemeClr val="bg1">
                  <a:lumMod val="50000"/>
                  <a:lumOff val="50000"/>
                </a:schemeClr>
              </a:solidFill>
            </a:endParaRPr>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2345118" cy="345475"/>
          </a:xfrm>
        </p:spPr>
        <p:txBody>
          <a:bodyPr vert="horz" lIns="0" tIns="45720" rIns="91440" bIns="45720" rtlCol="0" anchor="t">
            <a:normAutofit/>
          </a:bodyPr>
          <a:lstStyle/>
          <a:p>
            <a:r>
              <a:rPr lang="en-US" b="0" i="0" dirty="0">
                <a:effectLst/>
                <a:latin typeface="Sarabun"/>
              </a:rPr>
              <a:t>electrical blackouts</a:t>
            </a:r>
            <a:endParaRPr lang="en-US" dirty="0"/>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3249013"/>
            <a:ext cx="3004459" cy="866401"/>
          </a:xfrm>
        </p:spPr>
        <p:txBody>
          <a:bodyPr>
            <a:normAutofit/>
          </a:bodyPr>
          <a:lstStyle/>
          <a:p>
            <a:r>
              <a:rPr lang="en-US" dirty="0"/>
              <a:t>Causes loss of the electrical power network supply to an end user.</a:t>
            </a:r>
          </a:p>
          <a:p>
            <a:endParaRPr lang="en-US" dirty="0"/>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2903538"/>
            <a:ext cx="3271839" cy="320381"/>
          </a:xfrm>
        </p:spPr>
        <p:txBody>
          <a:bodyPr/>
          <a:lstStyle/>
          <a:p>
            <a:r>
              <a:rPr lang="en-US" b="0" i="0" dirty="0">
                <a:effectLst/>
                <a:latin typeface="Sarabun"/>
              </a:rPr>
              <a:t>failure of military equipment</a:t>
            </a:r>
            <a:endParaRPr lang="en-US" dirty="0"/>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249013"/>
            <a:ext cx="3103493" cy="866401"/>
          </a:xfrm>
        </p:spPr>
        <p:txBody>
          <a:bodyPr>
            <a:normAutofit lnSpcReduction="10000"/>
          </a:bodyPr>
          <a:lstStyle/>
          <a:p>
            <a:r>
              <a:rPr lang="en-US" dirty="0"/>
              <a:t>It can disable and destroy electronic and wireless connections between military equipment's.</a:t>
            </a:r>
          </a:p>
          <a:p>
            <a:endParaRPr lang="en-US" dirty="0"/>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2903538"/>
            <a:ext cx="1784946" cy="320381"/>
          </a:xfrm>
        </p:spPr>
        <p:txBody>
          <a:bodyPr/>
          <a:lstStyle/>
          <a:p>
            <a:r>
              <a:rPr lang="en-US" b="0" i="0" dirty="0">
                <a:effectLst/>
                <a:latin typeface="Sarabun"/>
              </a:rPr>
              <a:t>Theft of money</a:t>
            </a:r>
            <a:endParaRPr lang="en-US" dirty="0"/>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249013"/>
            <a:ext cx="3103493" cy="866401"/>
          </a:xfrm>
        </p:spPr>
        <p:txBody>
          <a:bodyPr/>
          <a:lstStyle/>
          <a:p>
            <a:r>
              <a:rPr lang="en-US" dirty="0"/>
              <a:t>Causes sometimes to steal money from banks or from banks customers.</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1" y="1110286"/>
            <a:ext cx="5120169" cy="924808"/>
          </a:xfrm>
        </p:spPr>
        <p:txBody>
          <a:bodyPr>
            <a:normAutofit/>
          </a:bodyPr>
          <a:lstStyle/>
          <a:p>
            <a:r>
              <a:rPr lang="en-US" b="1" dirty="0"/>
              <a:t>What cyber attacks can do ?</a:t>
            </a:r>
          </a:p>
        </p:txBody>
      </p:sp>
      <p:sp>
        <p:nvSpPr>
          <p:cNvPr id="13" name="Date Placeholder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a:lstStyle/>
          <a:p>
            <a:r>
              <a:rPr lang="en-US" b="1" dirty="0"/>
              <a:t>4/1/2023</a:t>
            </a:r>
          </a:p>
        </p:txBody>
      </p:sp>
      <p:sp>
        <p:nvSpPr>
          <p:cNvPr id="14" name="Footer Placeholder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a:lstStyle/>
          <a:p>
            <a:r>
              <a:rPr lang="en-US" b="1" dirty="0"/>
              <a:t>Introduction</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b="1" smtClean="0"/>
              <a:pPr/>
              <a:t>3</a:t>
            </a:fld>
            <a:endParaRPr lang="en-US" b="1"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1033811" y="4551950"/>
            <a:ext cx="1685535" cy="320381"/>
          </a:xfrm>
        </p:spPr>
        <p:txBody>
          <a:bodyPr/>
          <a:lstStyle/>
          <a:p>
            <a:r>
              <a:rPr lang="en-US" dirty="0"/>
              <a:t>Data breaches</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1033766" y="4897425"/>
            <a:ext cx="3103493" cy="866401"/>
          </a:xfrm>
        </p:spPr>
        <p:txBody>
          <a:bodyPr>
            <a:normAutofit/>
          </a:bodyPr>
          <a:lstStyle/>
          <a:p>
            <a:r>
              <a:rPr lang="en-US" dirty="0"/>
              <a:t>Causes data to be sold or stolen or published  to the rest of the internet.</a:t>
            </a:r>
          </a:p>
          <a:p>
            <a:endParaRPr lang="en-US" dirty="0"/>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551950"/>
            <a:ext cx="3103493" cy="320381"/>
          </a:xfrm>
        </p:spPr>
        <p:txBody>
          <a:bodyPr/>
          <a:lstStyle/>
          <a:p>
            <a:r>
              <a:rPr lang="en-US" dirty="0"/>
              <a:t>Harms electronics devices</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4897425"/>
            <a:ext cx="3103493" cy="866401"/>
          </a:xfrm>
        </p:spPr>
        <p:txBody>
          <a:bodyPr>
            <a:normAutofit lnSpcReduction="10000"/>
          </a:bodyPr>
          <a:lstStyle/>
          <a:p>
            <a:r>
              <a:rPr lang="en-US" dirty="0"/>
              <a:t>It can destroy or harm electronics devices or can cause failure to turn on devices using viruses and malwares.</a:t>
            </a:r>
          </a:p>
          <a:p>
            <a:endParaRPr lang="en-US" dirty="0"/>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551950"/>
            <a:ext cx="3104198" cy="320381"/>
          </a:xfrm>
        </p:spPr>
        <p:txBody>
          <a:bodyPr/>
          <a:lstStyle/>
          <a:p>
            <a:r>
              <a:rPr lang="en-US" dirty="0"/>
              <a:t>Expose your privacy</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4897425"/>
            <a:ext cx="3103493" cy="866401"/>
          </a:xfrm>
        </p:spPr>
        <p:txBody>
          <a:bodyPr>
            <a:normAutofit lnSpcReduction="10000"/>
          </a:bodyPr>
          <a:lstStyle/>
          <a:p>
            <a:r>
              <a:rPr lang="en-US" dirty="0"/>
              <a:t>It can expose your private information to unauthorized people by hacking your network and your devices.</a:t>
            </a:r>
          </a:p>
        </p:txBody>
      </p:sp>
    </p:spTree>
    <p:extLst>
      <p:ext uri="{BB962C8B-B14F-4D97-AF65-F5344CB8AC3E}">
        <p14:creationId xmlns:p14="http://schemas.microsoft.com/office/powerpoint/2010/main" val="173856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45859"/>
            <a:ext cx="5042568" cy="345473"/>
          </a:xfrm>
        </p:spPr>
        <p:txBody>
          <a:bodyPr vert="horz" lIns="0" tIns="45720" rIns="91440" bIns="45720" rtlCol="0" anchor="t">
            <a:normAutofit/>
          </a:bodyPr>
          <a:lstStyle/>
          <a:p>
            <a:r>
              <a:rPr lang="en-US" dirty="0"/>
              <a:t>Always stay up-to date</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491335"/>
            <a:ext cx="5041422" cy="540104"/>
          </a:xfrm>
        </p:spPr>
        <p:txBody>
          <a:bodyPr>
            <a:normAutofit/>
          </a:bodyPr>
          <a:lstStyle/>
          <a:p>
            <a:r>
              <a:rPr lang="en-US" dirty="0"/>
              <a:t>Keep your application and software always up-to date to the latest versions.</a:t>
            </a:r>
          </a:p>
          <a:p>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49857" y="564542"/>
            <a:ext cx="3046486" cy="964927"/>
          </a:xfrm>
        </p:spPr>
        <p:txBody>
          <a:bodyPr>
            <a:normAutofit/>
          </a:bodyPr>
          <a:lstStyle/>
          <a:p>
            <a:r>
              <a:rPr lang="en-US" b="1" dirty="0"/>
              <a:t>How to Avoid cyber attacks ?</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r>
              <a:rPr lang="en-US" b="1" dirty="0"/>
              <a:t>4/1/2023</a:t>
            </a:r>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b="1" dirty="0"/>
              <a:t>Introduction</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b="1" smtClean="0"/>
              <a:pPr/>
              <a:t>4</a:t>
            </a:fld>
            <a:endParaRPr lang="en-US" b="1"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3198051"/>
            <a:ext cx="5042568" cy="320381"/>
          </a:xfrm>
        </p:spPr>
        <p:txBody>
          <a:bodyPr/>
          <a:lstStyle/>
          <a:p>
            <a:r>
              <a:rPr lang="en-US" dirty="0"/>
              <a:t>Don’t trust suspicious websites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1" y="3543527"/>
            <a:ext cx="5846017" cy="540104"/>
          </a:xfrm>
        </p:spPr>
        <p:txBody>
          <a:bodyPr>
            <a:normAutofit fontScale="92500"/>
          </a:bodyPr>
          <a:lstStyle/>
          <a:p>
            <a:r>
              <a:rPr lang="en-US" dirty="0"/>
              <a:t>Avoid entering any website that’s looks suspicious and only use websites with ( HTTPS ) protocol.</a:t>
            </a:r>
          </a:p>
          <a:p>
            <a:endParaRPr lang="en-US" dirty="0"/>
          </a:p>
        </p:txBody>
      </p:sp>
      <p:sp>
        <p:nvSpPr>
          <p:cNvPr id="7" name="Text Placeholder 6">
            <a:extLst>
              <a:ext uri="{FF2B5EF4-FFF2-40B4-BE49-F238E27FC236}">
                <a16:creationId xmlns:a16="http://schemas.microsoft.com/office/drawing/2014/main" id="{D89BFD7D-5F7D-451D-BDB4-C36E0A7A44B3}"/>
              </a:ext>
            </a:extLst>
          </p:cNvPr>
          <p:cNvSpPr>
            <a:spLocks noGrp="1"/>
          </p:cNvSpPr>
          <p:nvPr>
            <p:ph type="body" sz="quarter" idx="25"/>
          </p:nvPr>
        </p:nvSpPr>
        <p:spPr>
          <a:xfrm>
            <a:off x="4450921" y="5302434"/>
            <a:ext cx="5042568" cy="320381"/>
          </a:xfrm>
        </p:spPr>
        <p:txBody>
          <a:bodyPr/>
          <a:lstStyle/>
          <a:p>
            <a:r>
              <a:rPr lang="en-US" dirty="0"/>
              <a:t>Use a strong anti-virus programs</a:t>
            </a:r>
          </a:p>
        </p:txBody>
      </p:sp>
      <p:sp>
        <p:nvSpPr>
          <p:cNvPr id="8" name="Text Placeholder 7">
            <a:extLst>
              <a:ext uri="{FF2B5EF4-FFF2-40B4-BE49-F238E27FC236}">
                <a16:creationId xmlns:a16="http://schemas.microsoft.com/office/drawing/2014/main" id="{419E19BC-12C6-4F34-8ADE-99486BCBB8FF}"/>
              </a:ext>
            </a:extLst>
          </p:cNvPr>
          <p:cNvSpPr>
            <a:spLocks noGrp="1"/>
          </p:cNvSpPr>
          <p:nvPr>
            <p:ph type="body" sz="quarter" idx="26"/>
          </p:nvPr>
        </p:nvSpPr>
        <p:spPr>
          <a:xfrm>
            <a:off x="4450922" y="5647910"/>
            <a:ext cx="4955472" cy="540104"/>
          </a:xfrm>
        </p:spPr>
        <p:txBody>
          <a:bodyPr>
            <a:normAutofit fontScale="92500" lnSpcReduction="20000"/>
          </a:bodyPr>
          <a:lstStyle/>
          <a:p>
            <a:r>
              <a:rPr lang="en-US" dirty="0"/>
              <a:t>The strongest step to avoid cyber attacks is to use a strong and reliable anti-viruses like ( Kaspersky ).</a:t>
            </a:r>
          </a:p>
          <a:p>
            <a:endParaRPr lang="en-US" dirty="0"/>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4450921" y="4250243"/>
            <a:ext cx="5042568" cy="320381"/>
          </a:xfrm>
        </p:spPr>
        <p:txBody>
          <a:bodyPr/>
          <a:lstStyle/>
          <a:p>
            <a:r>
              <a:rPr lang="en-US" dirty="0"/>
              <a:t>Don’t share your private info to anyone</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450921" y="4595719"/>
            <a:ext cx="5734699" cy="540104"/>
          </a:xfrm>
        </p:spPr>
        <p:txBody>
          <a:bodyPr>
            <a:normAutofit fontScale="92500" lnSpcReduction="20000"/>
          </a:bodyPr>
          <a:lstStyle/>
          <a:p>
            <a:r>
              <a:rPr lang="en-US" dirty="0"/>
              <a:t>Try not to give your private information to anyone until you are 100% trust the person you want to give your information to.</a:t>
            </a:r>
          </a:p>
          <a:p>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1" y="1110286"/>
            <a:ext cx="6257205" cy="924808"/>
          </a:xfrm>
        </p:spPr>
        <p:txBody>
          <a:bodyPr>
            <a:normAutofit/>
          </a:bodyPr>
          <a:lstStyle/>
          <a:p>
            <a:r>
              <a:rPr lang="en-US" b="1" dirty="0"/>
              <a:t>How to bypass windows security ?</a:t>
            </a:r>
          </a:p>
        </p:txBody>
      </p:sp>
      <p:sp>
        <p:nvSpPr>
          <p:cNvPr id="13" name="Date Placeholder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a:lstStyle/>
          <a:p>
            <a:r>
              <a:rPr lang="en-US" b="1" dirty="0"/>
              <a:t>4/1/2023</a:t>
            </a:r>
          </a:p>
        </p:txBody>
      </p:sp>
      <p:sp>
        <p:nvSpPr>
          <p:cNvPr id="14" name="Footer Placeholder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a:lstStyle/>
          <a:p>
            <a:r>
              <a:rPr lang="en-US" b="1" dirty="0"/>
              <a:t>Bypass windows security</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b="1" smtClean="0"/>
              <a:pPr/>
              <a:t>5</a:t>
            </a:fld>
            <a:endParaRPr lang="en-US" b="1" dirty="0"/>
          </a:p>
        </p:txBody>
      </p:sp>
      <p:sp>
        <p:nvSpPr>
          <p:cNvPr id="42" name="Text Placeholder 3">
            <a:extLst>
              <a:ext uri="{FF2B5EF4-FFF2-40B4-BE49-F238E27FC236}">
                <a16:creationId xmlns:a16="http://schemas.microsoft.com/office/drawing/2014/main" id="{03B211EE-5B8A-F399-AE0D-AA7CF6038F4D}"/>
              </a:ext>
            </a:extLst>
          </p:cNvPr>
          <p:cNvSpPr txBox="1">
            <a:spLocks/>
          </p:cNvSpPr>
          <p:nvPr/>
        </p:nvSpPr>
        <p:spPr>
          <a:xfrm>
            <a:off x="1034141" y="1932168"/>
            <a:ext cx="10319660" cy="3815546"/>
          </a:xfrm>
          <a:prstGeom prst="rect">
            <a:avLst/>
          </a:prstGeom>
        </p:spPr>
        <p:txBody>
          <a:bodyPr vert="horz" lIns="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id="{87A31B35-F34D-43DA-A6FD-AE9698C38EAE}"/>
              </a:ext>
            </a:extLst>
          </p:cNvPr>
          <p:cNvSpPr txBox="1"/>
          <p:nvPr/>
        </p:nvSpPr>
        <p:spPr>
          <a:xfrm>
            <a:off x="938725" y="1854782"/>
            <a:ext cx="9286652" cy="4524315"/>
          </a:xfrm>
          <a:prstGeom prst="rect">
            <a:avLst/>
          </a:prstGeom>
          <a:noFill/>
        </p:spPr>
        <p:txBody>
          <a:bodyPr wrap="square" rtlCol="0">
            <a:spAutoFit/>
          </a:bodyPr>
          <a:lstStyle/>
          <a:p>
            <a:r>
              <a:rPr lang="en-US" b="1" dirty="0">
                <a:solidFill>
                  <a:schemeClr val="accent1"/>
                </a:solidFill>
              </a:rPr>
              <a:t>To let our Virus, bypass windows defender, we should encrypt it with a  strong algorithm like </a:t>
            </a:r>
          </a:p>
          <a:p>
            <a:r>
              <a:rPr lang="en-US" b="1" dirty="0">
                <a:solidFill>
                  <a:schemeClr val="accent1"/>
                </a:solidFill>
              </a:rPr>
              <a:t>( RSA ), an example a tool that can encrypt is ( SPIDER HACK TOOLS ), after that we will check if windows defender will detect the virus or not before sending, we will use</a:t>
            </a:r>
          </a:p>
          <a:p>
            <a:r>
              <a:rPr lang="en-US" b="1" dirty="0">
                <a:solidFill>
                  <a:schemeClr val="accent1"/>
                </a:solidFill>
              </a:rPr>
              <a:t>( VIRUS TOTAL ), if the result is “Clean”, windows defender will not detect the virus.</a:t>
            </a:r>
          </a:p>
          <a:p>
            <a:r>
              <a:rPr lang="en-US" b="1" dirty="0">
                <a:solidFill>
                  <a:schemeClr val="accent1"/>
                </a:solidFill>
              </a:rPr>
              <a:t>Example of how we can send the virus : </a:t>
            </a:r>
          </a:p>
          <a:p>
            <a:endParaRPr lang="en-US" b="1" dirty="0">
              <a:solidFill>
                <a:schemeClr val="accent1"/>
              </a:solidFill>
            </a:endParaRPr>
          </a:p>
          <a:p>
            <a:r>
              <a:rPr lang="en-US" b="1" dirty="0">
                <a:solidFill>
                  <a:schemeClr val="accent1"/>
                </a:solidFill>
              </a:rPr>
              <a:t>1- Email.</a:t>
            </a:r>
          </a:p>
          <a:p>
            <a:r>
              <a:rPr lang="en-US" b="1" dirty="0">
                <a:solidFill>
                  <a:schemeClr val="accent1"/>
                </a:solidFill>
              </a:rPr>
              <a:t>2- Untrusted websites.</a:t>
            </a:r>
          </a:p>
          <a:p>
            <a:r>
              <a:rPr lang="en-US" b="1" dirty="0">
                <a:solidFill>
                  <a:schemeClr val="accent1"/>
                </a:solidFill>
              </a:rPr>
              <a:t>3- Social media.</a:t>
            </a:r>
          </a:p>
          <a:p>
            <a:r>
              <a:rPr lang="en-US" b="1" dirty="0">
                <a:solidFill>
                  <a:schemeClr val="accent1"/>
                </a:solidFill>
              </a:rPr>
              <a:t>4- Open ports.</a:t>
            </a:r>
          </a:p>
          <a:p>
            <a:r>
              <a:rPr lang="en-US" b="1" dirty="0">
                <a:solidFill>
                  <a:schemeClr val="accent1"/>
                </a:solidFill>
              </a:rPr>
              <a:t>5- Media like pictures-videos.</a:t>
            </a:r>
          </a:p>
          <a:p>
            <a:r>
              <a:rPr lang="en-US" b="1" dirty="0">
                <a:solidFill>
                  <a:schemeClr val="accent1"/>
                </a:solidFill>
              </a:rPr>
              <a:t>6-hard drive</a:t>
            </a:r>
          </a:p>
          <a:p>
            <a:r>
              <a:rPr lang="en-US" b="1" dirty="0">
                <a:solidFill>
                  <a:schemeClr val="accent1"/>
                </a:solidFill>
              </a:rPr>
              <a:t> </a:t>
            </a:r>
          </a:p>
          <a:p>
            <a:r>
              <a:rPr lang="en-US" b="1" dirty="0">
                <a:solidFill>
                  <a:schemeClr val="accent1"/>
                </a:solidFill>
              </a:rPr>
              <a:t>And if we want to make a backdoor for a device in the same network, that will be easy because we have a mutual open port, so this is a good point to exploit it … </a:t>
            </a:r>
          </a:p>
        </p:txBody>
      </p:sp>
    </p:spTree>
    <p:extLst>
      <p:ext uri="{BB962C8B-B14F-4D97-AF65-F5344CB8AC3E}">
        <p14:creationId xmlns:p14="http://schemas.microsoft.com/office/powerpoint/2010/main" val="170227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16">
            <a:extLst>
              <a:ext uri="{FF2B5EF4-FFF2-40B4-BE49-F238E27FC236}">
                <a16:creationId xmlns:a16="http://schemas.microsoft.com/office/drawing/2014/main" id="{4BAA8033-014D-4973-0F2F-3891553AF0FE}"/>
              </a:ext>
            </a:extLst>
          </p:cNvPr>
          <p:cNvSpPr>
            <a:spLocks noGrp="1"/>
          </p:cNvSpPr>
          <p:nvPr>
            <p:ph type="body" sz="quarter" idx="17"/>
          </p:nvPr>
        </p:nvSpPr>
        <p:spPr>
          <a:xfrm>
            <a:off x="4392974" y="954844"/>
            <a:ext cx="1500624" cy="1681163"/>
          </a:xfrm>
        </p:spPr>
        <p:txBody>
          <a:bodyPr/>
          <a:lstStyle/>
          <a:p>
            <a:r>
              <a:rPr lang="en-US" dirty="0"/>
              <a:t>E</a:t>
            </a:r>
          </a:p>
        </p:txBody>
      </p:sp>
      <p:sp>
        <p:nvSpPr>
          <p:cNvPr id="51" name="Text Placeholder 15">
            <a:extLst>
              <a:ext uri="{FF2B5EF4-FFF2-40B4-BE49-F238E27FC236}">
                <a16:creationId xmlns:a16="http://schemas.microsoft.com/office/drawing/2014/main" id="{F20FC02A-AABD-2C25-149C-BD5D049B7538}"/>
              </a:ext>
            </a:extLst>
          </p:cNvPr>
          <p:cNvSpPr>
            <a:spLocks noGrp="1"/>
          </p:cNvSpPr>
          <p:nvPr>
            <p:ph type="body" sz="quarter" idx="16"/>
          </p:nvPr>
        </p:nvSpPr>
        <p:spPr>
          <a:xfrm>
            <a:off x="7590957" y="2678434"/>
            <a:ext cx="1253665" cy="1681163"/>
          </a:xfrm>
        </p:spPr>
        <p:txBody>
          <a:bodyPr/>
          <a:lstStyle/>
          <a:p>
            <a:r>
              <a:rPr lang="en-US" dirty="0"/>
              <a:t>E</a:t>
            </a:r>
          </a:p>
        </p:txBody>
      </p:sp>
      <p:sp>
        <p:nvSpPr>
          <p:cNvPr id="52" name="Text Placeholder 7">
            <a:extLst>
              <a:ext uri="{FF2B5EF4-FFF2-40B4-BE49-F238E27FC236}">
                <a16:creationId xmlns:a16="http://schemas.microsoft.com/office/drawing/2014/main" id="{6FFE03E8-EE52-7F40-2863-C63E35933847}"/>
              </a:ext>
            </a:extLst>
          </p:cNvPr>
          <p:cNvSpPr>
            <a:spLocks noGrp="1"/>
          </p:cNvSpPr>
          <p:nvPr>
            <p:ph type="body" sz="quarter" idx="14"/>
          </p:nvPr>
        </p:nvSpPr>
        <p:spPr>
          <a:xfrm>
            <a:off x="570825" y="972084"/>
            <a:ext cx="1253665" cy="1681163"/>
          </a:xfrm>
        </p:spPr>
        <p:txBody>
          <a:bodyPr/>
          <a:lstStyle/>
          <a:p>
            <a:r>
              <a:rPr lang="en-US" dirty="0"/>
              <a:t>C</a:t>
            </a:r>
          </a:p>
        </p:txBody>
      </p:sp>
      <p:sp>
        <p:nvSpPr>
          <p:cNvPr id="53" name="Text Placeholder 8">
            <a:extLst>
              <a:ext uri="{FF2B5EF4-FFF2-40B4-BE49-F238E27FC236}">
                <a16:creationId xmlns:a16="http://schemas.microsoft.com/office/drawing/2014/main" id="{DEFA623F-9537-5AD1-2FD8-F677DF911A9D}"/>
              </a:ext>
            </a:extLst>
          </p:cNvPr>
          <p:cNvSpPr>
            <a:spLocks noGrp="1"/>
          </p:cNvSpPr>
          <p:nvPr>
            <p:ph type="body" sz="quarter" idx="15"/>
          </p:nvPr>
        </p:nvSpPr>
        <p:spPr>
          <a:xfrm>
            <a:off x="2336975" y="954845"/>
            <a:ext cx="1253665" cy="1681163"/>
          </a:xfrm>
        </p:spPr>
        <p:txBody>
          <a:bodyPr/>
          <a:lstStyle/>
          <a:p>
            <a:r>
              <a:rPr lang="en-US" dirty="0"/>
              <a:t>R</a:t>
            </a:r>
          </a:p>
        </p:txBody>
      </p:sp>
      <p:sp>
        <p:nvSpPr>
          <p:cNvPr id="54" name="Title 1">
            <a:extLst>
              <a:ext uri="{FF2B5EF4-FFF2-40B4-BE49-F238E27FC236}">
                <a16:creationId xmlns:a16="http://schemas.microsoft.com/office/drawing/2014/main" id="{68D4DA01-FF82-AC47-3A1C-6E5A0833E16F}"/>
              </a:ext>
            </a:extLst>
          </p:cNvPr>
          <p:cNvSpPr>
            <a:spLocks noGrp="1"/>
          </p:cNvSpPr>
          <p:nvPr>
            <p:ph type="title"/>
          </p:nvPr>
        </p:nvSpPr>
        <p:spPr>
          <a:xfrm>
            <a:off x="5415311" y="5209871"/>
            <a:ext cx="4674893" cy="992505"/>
          </a:xfrm>
        </p:spPr>
        <p:txBody>
          <a:bodyPr>
            <a:noAutofit/>
          </a:bodyPr>
          <a:lstStyle/>
          <a:p>
            <a:r>
              <a:rPr lang="en-US" b="1" dirty="0"/>
              <a:t>A Cyber Attack</a:t>
            </a:r>
          </a:p>
        </p:txBody>
      </p:sp>
      <p:sp>
        <p:nvSpPr>
          <p:cNvPr id="55" name="Graphic 8">
            <a:extLst>
              <a:ext uri="{FF2B5EF4-FFF2-40B4-BE49-F238E27FC236}">
                <a16:creationId xmlns:a16="http://schemas.microsoft.com/office/drawing/2014/main" id="{85B59483-42EC-76E6-CF09-F42F302F94E4}"/>
              </a:ext>
              <a:ext uri="{C183D7F6-B498-43B3-948B-1728B52AA6E4}">
                <adec:decorative xmlns:adec="http://schemas.microsoft.com/office/drawing/2017/decorative" val="1"/>
              </a:ext>
            </a:extLst>
          </p:cNvPr>
          <p:cNvSpPr/>
          <p:nvPr/>
        </p:nvSpPr>
        <p:spPr>
          <a:xfrm flipV="1">
            <a:off x="4476580" y="2792339"/>
            <a:ext cx="4570389" cy="45719"/>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56" name="Graphic 8">
            <a:extLst>
              <a:ext uri="{FF2B5EF4-FFF2-40B4-BE49-F238E27FC236}">
                <a16:creationId xmlns:a16="http://schemas.microsoft.com/office/drawing/2014/main" id="{B768CE78-9D8B-E23F-48C0-B019E6D7ACED}"/>
              </a:ext>
              <a:ext uri="{C183D7F6-B498-43B3-948B-1728B52AA6E4}">
                <adec:decorative xmlns:adec="http://schemas.microsoft.com/office/drawing/2017/decorative" val="1"/>
              </a:ext>
            </a:extLst>
          </p:cNvPr>
          <p:cNvSpPr/>
          <p:nvPr/>
        </p:nvSpPr>
        <p:spPr>
          <a:xfrm flipH="1" flipV="1">
            <a:off x="4484536" y="3196424"/>
            <a:ext cx="5605668" cy="1243046"/>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57" name="Text Placeholder 15">
            <a:extLst>
              <a:ext uri="{FF2B5EF4-FFF2-40B4-BE49-F238E27FC236}">
                <a16:creationId xmlns:a16="http://schemas.microsoft.com/office/drawing/2014/main" id="{072EDDED-B082-1D58-5BCA-490E67EE9F99}"/>
              </a:ext>
            </a:extLst>
          </p:cNvPr>
          <p:cNvSpPr txBox="1">
            <a:spLocks/>
          </p:cNvSpPr>
          <p:nvPr/>
        </p:nvSpPr>
        <p:spPr>
          <a:xfrm>
            <a:off x="4842335" y="2653247"/>
            <a:ext cx="1253665" cy="16811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a:t>
            </a:r>
          </a:p>
        </p:txBody>
      </p:sp>
      <p:sp>
        <p:nvSpPr>
          <p:cNvPr id="58" name="Text Placeholder 15">
            <a:extLst>
              <a:ext uri="{FF2B5EF4-FFF2-40B4-BE49-F238E27FC236}">
                <a16:creationId xmlns:a16="http://schemas.microsoft.com/office/drawing/2014/main" id="{D18387AE-EEBC-1EB0-7542-26EBDA26E750}"/>
              </a:ext>
            </a:extLst>
          </p:cNvPr>
          <p:cNvSpPr txBox="1">
            <a:spLocks/>
          </p:cNvSpPr>
          <p:nvPr/>
        </p:nvSpPr>
        <p:spPr>
          <a:xfrm>
            <a:off x="6134943" y="2678434"/>
            <a:ext cx="1253665" cy="16811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t>
            </a:r>
          </a:p>
        </p:txBody>
      </p:sp>
      <p:sp>
        <p:nvSpPr>
          <p:cNvPr id="61" name="Graphic 8">
            <a:extLst>
              <a:ext uri="{FF2B5EF4-FFF2-40B4-BE49-F238E27FC236}">
                <a16:creationId xmlns:a16="http://schemas.microsoft.com/office/drawing/2014/main" id="{1009FBBC-5DFE-59A7-8F0A-053FFCC10FBF}"/>
              </a:ext>
              <a:ext uri="{C183D7F6-B498-43B3-948B-1728B52AA6E4}">
                <adec:decorative xmlns:adec="http://schemas.microsoft.com/office/drawing/2017/decorative" val="1"/>
              </a:ext>
            </a:extLst>
          </p:cNvPr>
          <p:cNvSpPr/>
          <p:nvPr/>
        </p:nvSpPr>
        <p:spPr>
          <a:xfrm flipV="1">
            <a:off x="5415311" y="4439468"/>
            <a:ext cx="4674895" cy="167508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184486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12700"/>
            <a:ext cx="7080595" cy="6870700"/>
          </a:xfrm>
        </p:spPr>
      </p:pic>
      <p:sp>
        <p:nvSpPr>
          <p:cNvPr id="4" name="Date Placeholder 3">
            <a:extLst>
              <a:ext uri="{FF2B5EF4-FFF2-40B4-BE49-F238E27FC236}">
                <a16:creationId xmlns:a16="http://schemas.microsoft.com/office/drawing/2014/main" id="{F7299EEB-A12A-415B-A95B-055D2B341333}"/>
              </a:ext>
            </a:extLst>
          </p:cNvPr>
          <p:cNvSpPr>
            <a:spLocks noGrp="1"/>
          </p:cNvSpPr>
          <p:nvPr>
            <p:ph type="dt" sz="half" idx="10"/>
          </p:nvPr>
        </p:nvSpPr>
        <p:spPr>
          <a:xfrm>
            <a:off x="838200" y="6356350"/>
            <a:ext cx="2743200" cy="365125"/>
          </a:xfrm>
        </p:spPr>
        <p:txBody>
          <a:bodyPr/>
          <a:lstStyle/>
          <a:p>
            <a:r>
              <a:rPr lang="en-US" b="1" dirty="0"/>
              <a:t>4/1/2023</a:t>
            </a:r>
          </a:p>
        </p:txBody>
      </p:sp>
      <p:sp>
        <p:nvSpPr>
          <p:cNvPr id="5" name="Footer Placeholder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a:lstStyle/>
          <a:p>
            <a:r>
              <a:rPr lang="en-US" b="1" dirty="0"/>
              <a:t>Our attack</a:t>
            </a:r>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b="1" smtClean="0"/>
              <a:pPr/>
              <a:t>7</a:t>
            </a:fld>
            <a:endParaRPr lang="en-US" b="1"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543301" y="4653290"/>
            <a:ext cx="4298857" cy="461665"/>
          </a:xfrm>
        </p:spPr>
        <p:txBody>
          <a:bodyPr/>
          <a:lstStyle/>
          <a:p>
            <a:r>
              <a:rPr lang="en-US" sz="3200" b="1" dirty="0"/>
              <a:t>Our attack explain</a:t>
            </a:r>
          </a:p>
        </p:txBody>
      </p:sp>
      <p:sp>
        <p:nvSpPr>
          <p:cNvPr id="8" name="TextBox 7">
            <a:extLst>
              <a:ext uri="{FF2B5EF4-FFF2-40B4-BE49-F238E27FC236}">
                <a16:creationId xmlns:a16="http://schemas.microsoft.com/office/drawing/2014/main" id="{97ABA5B8-0F6F-59DF-52F4-CBB2EE04BADB}"/>
              </a:ext>
            </a:extLst>
          </p:cNvPr>
          <p:cNvSpPr txBox="1"/>
          <p:nvPr/>
        </p:nvSpPr>
        <p:spPr>
          <a:xfrm>
            <a:off x="4543301" y="3801760"/>
            <a:ext cx="2561862" cy="461665"/>
          </a:xfrm>
          <a:prstGeom prst="rect">
            <a:avLst/>
          </a:prstGeom>
          <a:noFill/>
        </p:spPr>
        <p:txBody>
          <a:bodyPr wrap="square" rtlCol="0">
            <a:spAutoFit/>
          </a:bodyPr>
          <a:lstStyle/>
          <a:p>
            <a:r>
              <a:rPr lang="en-US" sz="2400" b="1" dirty="0">
                <a:solidFill>
                  <a:srgbClr val="92D050"/>
                </a:solidFill>
              </a:rPr>
              <a:t>Cyber-Eto Team </a:t>
            </a:r>
          </a:p>
        </p:txBody>
      </p:sp>
    </p:spTree>
    <p:extLst>
      <p:ext uri="{BB962C8B-B14F-4D97-AF65-F5344CB8AC3E}">
        <p14:creationId xmlns:p14="http://schemas.microsoft.com/office/powerpoint/2010/main" val="3632800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2"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68683" y="2480993"/>
            <a:ext cx="5042568" cy="345476"/>
          </a:xfrm>
        </p:spPr>
        <p:txBody>
          <a:bodyPr vert="horz" lIns="91440" tIns="45720" rIns="91440" bIns="45720" rtlCol="0" anchor="t">
            <a:normAutofit/>
          </a:bodyPr>
          <a:lstStyle/>
          <a:p>
            <a:r>
              <a:rPr lang="en-ZA" dirty="0"/>
              <a:t>1-pay for key!</a:t>
            </a:r>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017763" y="2853259"/>
            <a:ext cx="5497616" cy="540104"/>
          </a:xfrm>
        </p:spPr>
        <p:txBody>
          <a:bodyPr>
            <a:normAutofit fontScale="25000" lnSpcReduction="20000"/>
          </a:bodyPr>
          <a:lstStyle/>
          <a:p>
            <a:r>
              <a:rPr lang="en-ZA" sz="5600" dirty="0"/>
              <a:t>This option will redirect you to a phishing website and this website is hosted, you can Pay using a Debit card or PayPal  after Payment automatically will download the key in the TXT file</a:t>
            </a:r>
          </a:p>
          <a:p>
            <a:endParaRPr lang="en-US" dirty="0"/>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427848" y="1414429"/>
            <a:ext cx="5497616" cy="732282"/>
          </a:xfrm>
        </p:spPr>
        <p:txBody>
          <a:bodyPr>
            <a:normAutofit fontScale="90000"/>
          </a:bodyPr>
          <a:lstStyle/>
          <a:p>
            <a:r>
              <a:rPr lang="en-US" cap="none" dirty="0">
                <a:solidFill>
                  <a:srgbClr val="4BBFAD"/>
                </a:solidFill>
              </a:rPr>
              <a:t>In this Section :</a:t>
            </a:r>
            <a:br>
              <a:rPr lang="en-US" cap="none" dirty="0">
                <a:solidFill>
                  <a:srgbClr val="4BBFAD"/>
                </a:solidFill>
              </a:rPr>
            </a:br>
            <a:r>
              <a:rPr lang="en-US" cap="none" dirty="0">
                <a:solidFill>
                  <a:srgbClr val="4BBFAD"/>
                </a:solidFill>
              </a:rPr>
              <a:t>in the same file of ransomware, we write a terminal  commander  code (tool) that helps you to decode your files  and this tool has 3 options: </a:t>
            </a:r>
          </a:p>
        </p:txBody>
      </p:sp>
      <p:sp>
        <p:nvSpPr>
          <p:cNvPr id="9" name="Date Placeholder 8">
            <a:extLst>
              <a:ext uri="{FF2B5EF4-FFF2-40B4-BE49-F238E27FC236}">
                <a16:creationId xmlns:a16="http://schemas.microsoft.com/office/drawing/2014/main" id="{A0F7F98C-FFCE-405F-B18C-BDC55EDB7BFD}"/>
              </a:ext>
            </a:extLst>
          </p:cNvPr>
          <p:cNvSpPr>
            <a:spLocks noGrp="1"/>
          </p:cNvSpPr>
          <p:nvPr>
            <p:ph type="dt" sz="half" idx="20"/>
          </p:nvPr>
        </p:nvSpPr>
        <p:spPr>
          <a:xfrm>
            <a:off x="838200" y="6356350"/>
            <a:ext cx="2743200" cy="365125"/>
          </a:xfrm>
        </p:spPr>
        <p:txBody>
          <a:bodyPr/>
          <a:lstStyle/>
          <a:p>
            <a:r>
              <a:rPr lang="en-US" b="1" dirty="0"/>
              <a:t>4/1/2023</a:t>
            </a:r>
          </a:p>
        </p:txBody>
      </p:sp>
      <p:sp>
        <p:nvSpPr>
          <p:cNvPr id="10" name="Footer Placeholder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a:lstStyle/>
          <a:p>
            <a:r>
              <a:rPr lang="en-US" b="1" dirty="0"/>
              <a:t>Cyber attack steps</a:t>
            </a:r>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b="1" smtClean="0"/>
              <a:pPr/>
              <a:t>8</a:t>
            </a:fld>
            <a:endParaRPr lang="en-US" b="1"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5394818" y="3847109"/>
            <a:ext cx="5042568" cy="320381"/>
          </a:xfrm>
        </p:spPr>
        <p:txBody>
          <a:bodyPr/>
          <a:lstStyle/>
          <a:p>
            <a:r>
              <a:rPr lang="en-US" dirty="0"/>
              <a:t>2- know more about JD</a:t>
            </a:r>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4266735" y="5307462"/>
            <a:ext cx="6772088" cy="540104"/>
          </a:xfrm>
        </p:spPr>
        <p:txBody>
          <a:bodyPr>
            <a:noAutofit/>
          </a:bodyPr>
          <a:lstStyle/>
          <a:p>
            <a:pPr>
              <a:lnSpc>
                <a:spcPct val="100000"/>
              </a:lnSpc>
            </a:pPr>
            <a:r>
              <a:rPr lang="en-US" sz="1400" dirty="0"/>
              <a:t>If you paid the money to succeed  SO you have  a Password or key,</a:t>
            </a:r>
          </a:p>
          <a:p>
            <a:pPr>
              <a:lnSpc>
                <a:spcPct val="100000"/>
              </a:lnSpc>
            </a:pPr>
            <a:r>
              <a:rPr lang="en-US" sz="1400" dirty="0"/>
              <a:t>In this option, the terminal will ask you to give him the Key if it corrects so all your files will return to their original mode (Decrypted).</a:t>
            </a:r>
          </a:p>
        </p:txBody>
      </p:sp>
      <p:sp>
        <p:nvSpPr>
          <p:cNvPr id="15" name="Content Placeholder 3">
            <a:extLst>
              <a:ext uri="{FF2B5EF4-FFF2-40B4-BE49-F238E27FC236}">
                <a16:creationId xmlns:a16="http://schemas.microsoft.com/office/drawing/2014/main" id="{4A1ADAA8-E7F0-143E-9CD5-E07D58A11D04}"/>
              </a:ext>
            </a:extLst>
          </p:cNvPr>
          <p:cNvSpPr txBox="1">
            <a:spLocks/>
          </p:cNvSpPr>
          <p:nvPr/>
        </p:nvSpPr>
        <p:spPr>
          <a:xfrm>
            <a:off x="4434232" y="4961986"/>
            <a:ext cx="5042568" cy="34547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3. Decoder files</a:t>
            </a:r>
          </a:p>
        </p:txBody>
      </p:sp>
      <p:sp>
        <p:nvSpPr>
          <p:cNvPr id="16" name="Text Placeholder 5">
            <a:extLst>
              <a:ext uri="{FF2B5EF4-FFF2-40B4-BE49-F238E27FC236}">
                <a16:creationId xmlns:a16="http://schemas.microsoft.com/office/drawing/2014/main" id="{AB3FF445-4C24-3323-1E7A-76E1DAA077FA}"/>
              </a:ext>
            </a:extLst>
          </p:cNvPr>
          <p:cNvSpPr txBox="1">
            <a:spLocks/>
          </p:cNvSpPr>
          <p:nvPr/>
        </p:nvSpPr>
        <p:spPr>
          <a:xfrm>
            <a:off x="5483350" y="4106387"/>
            <a:ext cx="5497615" cy="540104"/>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400" dirty="0"/>
              <a:t>In this option, you will redirect to a website to know how much is a Jordan Dinar in dollars so you can transfer … we are here to help ; )  </a:t>
            </a:r>
            <a:endParaRPr lang="en-US" sz="1400" dirty="0"/>
          </a:p>
        </p:txBody>
      </p:sp>
    </p:spTree>
    <p:extLst>
      <p:ext uri="{BB962C8B-B14F-4D97-AF65-F5344CB8AC3E}">
        <p14:creationId xmlns:p14="http://schemas.microsoft.com/office/powerpoint/2010/main" val="208161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025886" y="3594467"/>
            <a:ext cx="5169428" cy="1314884"/>
          </a:xfrm>
        </p:spPr>
        <p:txBody>
          <a:bodyPr>
            <a:normAutofit/>
          </a:bodyPr>
          <a:lstStyle/>
          <a:p>
            <a:r>
              <a:rPr lang="en-US" b="1" dirty="0"/>
              <a:t>Command Section ; )</a:t>
            </a:r>
            <a:br>
              <a:rPr lang="en-US" b="1" dirty="0"/>
            </a:br>
            <a:br>
              <a:rPr lang="en-US" b="1" dirty="0"/>
            </a:br>
            <a:endParaRPr lang="en-ZA" b="1" dirty="0"/>
          </a:p>
        </p:txBody>
      </p:sp>
      <p:sp>
        <p:nvSpPr>
          <p:cNvPr id="18" name="Date Placeholder 17">
            <a:extLst>
              <a:ext uri="{FF2B5EF4-FFF2-40B4-BE49-F238E27FC236}">
                <a16:creationId xmlns:a16="http://schemas.microsoft.com/office/drawing/2014/main" id="{204F2788-A549-4606-823A-C92CBBB1C084}"/>
              </a:ext>
            </a:extLst>
          </p:cNvPr>
          <p:cNvSpPr>
            <a:spLocks noGrp="1"/>
          </p:cNvSpPr>
          <p:nvPr>
            <p:ph type="dt" sz="half" idx="10"/>
          </p:nvPr>
        </p:nvSpPr>
        <p:spPr>
          <a:xfrm>
            <a:off x="838200" y="6356350"/>
            <a:ext cx="2743200" cy="365125"/>
          </a:xfrm>
        </p:spPr>
        <p:txBody>
          <a:bodyPr/>
          <a:lstStyle/>
          <a:p>
            <a:r>
              <a:rPr lang="en-US" b="1" dirty="0"/>
              <a:t>4/1/2023</a:t>
            </a:r>
          </a:p>
        </p:txBody>
      </p:sp>
      <p:sp>
        <p:nvSpPr>
          <p:cNvPr id="19" name="Footer Placeholder 18">
            <a:extLst>
              <a:ext uri="{FF2B5EF4-FFF2-40B4-BE49-F238E27FC236}">
                <a16:creationId xmlns:a16="http://schemas.microsoft.com/office/drawing/2014/main" id="{89B3FF9D-418C-420B-A25C-234C4E3D0094}"/>
              </a:ext>
            </a:extLst>
          </p:cNvPr>
          <p:cNvSpPr>
            <a:spLocks noGrp="1"/>
          </p:cNvSpPr>
          <p:nvPr>
            <p:ph type="ftr" sz="quarter" idx="11"/>
          </p:nvPr>
        </p:nvSpPr>
        <p:spPr>
          <a:xfrm>
            <a:off x="4038600" y="6356350"/>
            <a:ext cx="4114800" cy="365125"/>
          </a:xfrm>
        </p:spPr>
        <p:txBody>
          <a:bodyPr/>
          <a:lstStyle/>
          <a:p>
            <a:r>
              <a:rPr lang="en-US" b="1" dirty="0"/>
              <a:t>Clear screen code</a:t>
            </a:r>
          </a:p>
        </p:txBody>
      </p:sp>
      <p:sp>
        <p:nvSpPr>
          <p:cNvPr id="20" name="Slide Number Placeholder 19">
            <a:extLst>
              <a:ext uri="{FF2B5EF4-FFF2-40B4-BE49-F238E27FC236}">
                <a16:creationId xmlns:a16="http://schemas.microsoft.com/office/drawing/2014/main" id="{D5E2A87B-0EA4-4713-9221-35871F26434E}"/>
              </a:ext>
            </a:extLst>
          </p:cNvPr>
          <p:cNvSpPr>
            <a:spLocks noGrp="1"/>
          </p:cNvSpPr>
          <p:nvPr>
            <p:ph type="sldNum" sz="quarter" idx="12"/>
          </p:nvPr>
        </p:nvSpPr>
        <p:spPr>
          <a:xfrm>
            <a:off x="8610600" y="6356350"/>
            <a:ext cx="2743200" cy="365125"/>
          </a:xfrm>
        </p:spPr>
        <p:txBody>
          <a:bodyPr/>
          <a:lstStyle/>
          <a:p>
            <a:fld id="{9FF96520-E4CE-4EAD-8ABF-1D2297D6B3AA}" type="slidenum">
              <a:rPr lang="en-US" b="1" smtClean="0"/>
              <a:pPr/>
              <a:t>9</a:t>
            </a:fld>
            <a:endParaRPr lang="en-US" b="1" dirty="0"/>
          </a:p>
        </p:txBody>
      </p:sp>
    </p:spTree>
    <p:extLst>
      <p:ext uri="{BB962C8B-B14F-4D97-AF65-F5344CB8AC3E}">
        <p14:creationId xmlns:p14="http://schemas.microsoft.com/office/powerpoint/2010/main" val="3125938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2.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476</TotalTime>
  <Words>925</Words>
  <Application>Microsoft Office PowerPoint</Application>
  <PresentationFormat>Widescreen</PresentationFormat>
  <Paragraphs>116</Paragraphs>
  <Slides>15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4" baseType="lpstr">
      <vt:lpstr>Arial</vt:lpstr>
      <vt:lpstr>Calibri</vt:lpstr>
      <vt:lpstr>DIN</vt:lpstr>
      <vt:lpstr>gg sans</vt:lpstr>
      <vt:lpstr>Sarabun</vt:lpstr>
      <vt:lpstr>Source Sans Pro</vt:lpstr>
      <vt:lpstr>Times New Roman</vt:lpstr>
      <vt:lpstr>Office Theme</vt:lpstr>
      <vt:lpstr>Package</vt:lpstr>
      <vt:lpstr>attacks</vt:lpstr>
      <vt:lpstr>What is cyber attack ?</vt:lpstr>
      <vt:lpstr>What cyber attacks can do ?</vt:lpstr>
      <vt:lpstr>How to Avoid cyber attacks ?</vt:lpstr>
      <vt:lpstr>How to bypass windows security ?</vt:lpstr>
      <vt:lpstr>A Cyber Attack</vt:lpstr>
      <vt:lpstr>Our attack explain</vt:lpstr>
      <vt:lpstr>In this Section : in the same file of ransomware, we write a terminal  commander  code (tool) that helps you to decode your files  and this tool has 3 options: </vt:lpstr>
      <vt:lpstr>Command Section ; )  </vt:lpstr>
      <vt:lpstr>                                                                     First Step  .We make Ransomware with the terminal commander tool using python   used Library:  .cryptography – os - system,name – fernet –webbrowser - time - tkinter  After that, we call a method and use the Fernet Algorithm   to Encode all files  in the same directory (prefer system files) and another method to Decode all encrypted files  while The victim has The key        </vt:lpstr>
      <vt:lpstr>Hide and seek  For sure we will hide the ransomware in other program files, so we make a fake calculator program, attach ransomware inside it, and encode the program…   here are some screenshots of the code :  </vt:lpstr>
      <vt:lpstr>The last step visit the website and pay 150$  after checking the amount from PayPal you will get your key and decode the files </vt:lpstr>
      <vt:lpstr>Ransomware python code</vt:lpstr>
      <vt:lpstr>Clear screen python code</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attacks</dc:title>
  <dc:creator>Ibrahim Fahed</dc:creator>
  <cp:lastModifiedBy>ZAID ALAA ALDIN W. DBEIS</cp:lastModifiedBy>
  <cp:revision>34</cp:revision>
  <dcterms:created xsi:type="dcterms:W3CDTF">2023-01-04T13:45:09Z</dcterms:created>
  <dcterms:modified xsi:type="dcterms:W3CDTF">2023-01-07T01:57:44Z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